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tmp" ContentType="image/png"/>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heme/theme2.xml" ContentType="application/vnd.openxmlformats-officedocument.them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419" r:id="rId2"/>
    <p:sldId id="421" r:id="rId3"/>
    <p:sldId id="417" r:id="rId4"/>
    <p:sldId id="423" r:id="rId5"/>
    <p:sldId id="464" r:id="rId6"/>
    <p:sldId id="424" r:id="rId7"/>
    <p:sldId id="465" r:id="rId8"/>
    <p:sldId id="466" r:id="rId9"/>
    <p:sldId id="467" r:id="rId10"/>
    <p:sldId id="471" r:id="rId11"/>
    <p:sldId id="472" r:id="rId12"/>
    <p:sldId id="473" r:id="rId13"/>
    <p:sldId id="475" r:id="rId14"/>
    <p:sldId id="476" r:id="rId15"/>
    <p:sldId id="477" r:id="rId16"/>
    <p:sldId id="478" r:id="rId17"/>
    <p:sldId id="479" r:id="rId18"/>
    <p:sldId id="480" r:id="rId19"/>
    <p:sldId id="469" r:id="rId20"/>
    <p:sldId id="470" r:id="rId21"/>
    <p:sldId id="482" r:id="rId22"/>
    <p:sldId id="483" r:id="rId23"/>
    <p:sldId id="485" r:id="rId24"/>
    <p:sldId id="484" r:id="rId25"/>
    <p:sldId id="418" r:id="rId26"/>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62">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DD2BF"/>
    <a:srgbClr val="2C4F88"/>
    <a:srgbClr val="05151B"/>
    <a:srgbClr val="13446A"/>
    <a:srgbClr val="000B11"/>
    <a:srgbClr val="000813"/>
    <a:srgbClr val="010114"/>
    <a:srgbClr val="06001A"/>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157" d="100"/>
          <a:sy n="157" d="100"/>
        </p:scale>
        <p:origin x="402" y="132"/>
      </p:cViewPr>
      <p:guideLst>
        <p:guide orient="horz" pos="1562"/>
        <p:guide pos="288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2023-4-12</a:t>
            </a:fld>
            <a:endParaRPr lang="zh-CN" altLang="en-US"/>
          </a:p>
        </p:txBody>
      </p:sp>
      <p:sp>
        <p:nvSpPr>
          <p:cNvPr id="4" name="幻灯片图像占位符 3"/>
          <p:cNvSpPr>
            <a:spLocks noGrp="1" noRot="1" noChangeAspect="1"/>
          </p:cNvSpPr>
          <p:nvPr>
            <p:ph type="sldImg" idx="2"/>
          </p:nvPr>
        </p:nvSpPr>
        <p:spPr>
          <a:xfrm>
            <a:off x="686280" y="1143000"/>
            <a:ext cx="548544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1563773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1.xml"/><Relationship Id="rId4" Type="http://schemas.openxmlformats.org/officeDocument/2006/relationships/tags" Target="../tags/tag5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1.xml"/><Relationship Id="rId5" Type="http://schemas.openxmlformats.org/officeDocument/2006/relationships/tags" Target="../tags/tag62.xml"/><Relationship Id="rId4" Type="http://schemas.openxmlformats.org/officeDocument/2006/relationships/tags" Target="../tags/tag6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1.xml"/><Relationship Id="rId5" Type="http://schemas.openxmlformats.org/officeDocument/2006/relationships/tags" Target="../tags/tag53.xml"/><Relationship Id="rId4" Type="http://schemas.openxmlformats.org/officeDocument/2006/relationships/tags" Target="../tags/tag5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899100" y="685920"/>
            <a:ext cx="7349400" cy="1928137"/>
          </a:xfrm>
        </p:spPr>
        <p:txBody>
          <a:bodyPr lIns="90000" tIns="46800" rIns="90000" bIns="46800" anchor="b" anchorCtr="0">
            <a:normAutofit/>
          </a:bodyPr>
          <a:lstStyle>
            <a:lvl1pPr algn="ctr">
              <a:defRPr sz="45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899100" y="2670767"/>
            <a:ext cx="7349400" cy="1104493"/>
          </a:xfrm>
        </p:spPr>
        <p:txBody>
          <a:bodyPr lIns="90000" tIns="46800" rIns="90000" bIns="46800">
            <a:normAutofit/>
          </a:bodyPr>
          <a:lstStyle>
            <a:lvl1pPr marL="0" indent="0" algn="ctr" eaLnBrk="1" fontAlgn="auto" latinLnBrk="0" hangingPunct="1">
              <a:lnSpc>
                <a:spcPct val="110000"/>
              </a:lnSpc>
              <a:buNone/>
              <a:defRPr sz="1800" u="none" strike="noStrike" kern="1200" cap="none" spc="200" normalizeH="0" baseline="0">
                <a:solidFill>
                  <a:schemeClr val="tx1">
                    <a:lumMod val="65000"/>
                    <a:lumOff val="35000"/>
                  </a:schemeClr>
                </a:solidFill>
                <a:uFillTx/>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8035" indent="0" algn="ctr">
              <a:buNone/>
              <a:defRPr sz="1200"/>
            </a:lvl7pPr>
            <a:lvl8pPr marL="2400935" indent="0" algn="ctr">
              <a:buNone/>
              <a:defRPr sz="1200"/>
            </a:lvl8pPr>
            <a:lvl9pPr marL="2743835" indent="0" algn="ctr">
              <a:buNone/>
              <a:defRPr sz="12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2023-4-12</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2023-4-12</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456300" y="580602"/>
            <a:ext cx="8229600" cy="4112819"/>
          </a:xfrm>
        </p:spPr>
        <p:txBody>
          <a:bodyPr/>
          <a:lstStyle>
            <a:lvl1pPr marL="171450" indent="-17145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514350" indent="-17145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857250" indent="-17145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200150" indent="-17145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1543050" indent="-17145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2023-4-12</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899100" y="1863326"/>
            <a:ext cx="7349400" cy="764234"/>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45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899100" y="2670767"/>
            <a:ext cx="7349400" cy="353762"/>
          </a:xfrm>
        </p:spPr>
        <p:txBody>
          <a:bodyPr lIns="90000" tIns="46800" rIns="90000" bIns="46800">
            <a:normAutofit/>
          </a:bodyPr>
          <a:lstStyle>
            <a:lvl1pPr marL="0" indent="0" algn="ctr">
              <a:lnSpc>
                <a:spcPct val="110000"/>
              </a:lnSpc>
              <a:buNone/>
              <a:defRPr sz="18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858779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6300" y="456380"/>
            <a:ext cx="8226900" cy="529293"/>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456300" y="1117996"/>
            <a:ext cx="8226900" cy="3570024"/>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3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2023-4-12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493100" y="2886805"/>
            <a:ext cx="5826600" cy="575201"/>
          </a:xfrm>
        </p:spPr>
        <p:txBody>
          <a:bodyPr lIns="90000" tIns="46800" rIns="90000" bIns="46800" anchor="b" anchorCtr="0">
            <a:normAutofit/>
          </a:bodyPr>
          <a:lstStyle>
            <a:lvl1pPr>
              <a:defRPr sz="33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493100" y="3462006"/>
            <a:ext cx="5826600" cy="650814"/>
          </a:xfrm>
        </p:spPr>
        <p:txBody>
          <a:bodyPr lIns="90000" tIns="46800" rIns="90000" bIns="46800">
            <a:normAutofit/>
          </a:bodyPr>
          <a:lstStyle>
            <a:lvl1pPr marL="0" indent="0" eaLnBrk="1" fontAlgn="auto" latinLnBrk="0" hangingPunct="1">
              <a:lnSpc>
                <a:spcPct val="130000"/>
              </a:lnSpc>
              <a:buNone/>
              <a:defRPr kumimoji="0" lang="zh-CN" altLang="en-US" sz="135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8035" indent="0">
              <a:buNone/>
              <a:defRPr sz="1200">
                <a:solidFill>
                  <a:schemeClr val="tx1">
                    <a:tint val="75000"/>
                  </a:schemeClr>
                </a:solidFill>
              </a:defRPr>
            </a:lvl7pPr>
            <a:lvl8pPr marL="2400935" indent="0">
              <a:buNone/>
              <a:defRPr sz="1200">
                <a:solidFill>
                  <a:schemeClr val="tx1">
                    <a:tint val="75000"/>
                  </a:schemeClr>
                </a:solidFill>
              </a:defRPr>
            </a:lvl8pPr>
            <a:lvl9pPr marL="2743835" indent="0">
              <a:buNone/>
              <a:defRPr sz="12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2023-4-12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6300" y="456380"/>
            <a:ext cx="8226900" cy="529293"/>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456300" y="1126097"/>
            <a:ext cx="3882600" cy="3561923"/>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4808700" y="1126097"/>
            <a:ext cx="3882600" cy="3561923"/>
          </a:xfrm>
        </p:spPr>
        <p:txBody>
          <a:bodyPr lIns="90000" tIns="46800" rIns="90000" bIns="46800">
            <a:normAutofit/>
          </a:bodyPr>
          <a:lstStyle>
            <a:lvl1pPr marL="171450" indent="-171450" eaLnBrk="1" fontAlgn="auto" latinLnBrk="0" hangingPunct="1">
              <a:lnSpc>
                <a:spcPct val="130000"/>
              </a:lnSpc>
              <a:spcAft>
                <a:spcPts val="600"/>
              </a:spcAft>
              <a:buFont typeface="Arial" panose="020B0604020202020204" pitchFamily="34" charset="0"/>
              <a:buChar char="●"/>
              <a:defRPr sz="12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514350" indent="-17145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2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857250" indent="-171450" eaLnBrk="1" fontAlgn="auto" latinLnBrk="0" hangingPunct="1">
              <a:lnSpc>
                <a:spcPct val="120000"/>
              </a:lnSpc>
              <a:buFont typeface="Arial" panose="020B0604020202020204" pitchFamily="34" charset="0"/>
              <a:buChar char="●"/>
              <a:defRPr sz="12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200150" indent="-171450" eaLnBrk="1" fontAlgn="auto" latinLnBrk="0" hangingPunct="1">
              <a:lnSpc>
                <a:spcPct val="120000"/>
              </a:lnSpc>
              <a:buFont typeface="Wingdings" panose="05000000000000000000" charset="0"/>
              <a:buChar char=""/>
              <a:defRPr sz="105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050" u="none" strike="noStrike" kern="1200" cap="none" spc="150" normalizeH="0">
                <a:solidFill>
                  <a:schemeClr val="tx1">
                    <a:lumMod val="65000"/>
                    <a:lumOff val="3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2023-4-12</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6300" y="456380"/>
            <a:ext cx="8226900" cy="529293"/>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456300" y="1072088"/>
            <a:ext cx="4006800" cy="286250"/>
          </a:xfrm>
        </p:spPr>
        <p:txBody>
          <a:bodyPr lIns="101600" tIns="38100" rIns="76200" bIns="38100" anchor="t" anchorCtr="0">
            <a:normAutofit/>
          </a:bodyPr>
          <a:lstStyle>
            <a:lvl1pPr marL="0" indent="0" eaLnBrk="1" fontAlgn="auto" latinLnBrk="0" hangingPunct="1">
              <a:lnSpc>
                <a:spcPct val="100000"/>
              </a:lnSpc>
              <a:spcAft>
                <a:spcPts val="0"/>
              </a:spcAft>
              <a:buNone/>
              <a:defRPr sz="15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456300" y="1390743"/>
            <a:ext cx="4006800" cy="3297277"/>
          </a:xfrm>
        </p:spPr>
        <p:txBody>
          <a:bodyPr vert="horz" lIns="101600" tIns="0" rIns="82550" bIns="0" rtlCol="0">
            <a:normAutofit/>
          </a:bodyPr>
          <a:lstStyle>
            <a:lvl1pPr marL="171450" marR="0" lvl="0" indent="-17145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4676813" y="1066483"/>
            <a:ext cx="4006800" cy="28625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4676813" y="1390743"/>
            <a:ext cx="4006800" cy="3297277"/>
          </a:xfrm>
        </p:spPr>
        <p:txBody>
          <a:bodyPr vert="horz" lIns="101600" tIns="0" rIns="82550" bIns="0" rtlCol="0">
            <a:normAutofit/>
          </a:bodyPr>
          <a:lstStyle>
            <a:lvl1pPr marL="171450" marR="0" lvl="0" indent="-17145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2023-4-12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6300" y="456380"/>
            <a:ext cx="8226900" cy="529293"/>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2023-4-12</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2023-4-12</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456248" y="1166540"/>
            <a:ext cx="3924776" cy="3456751"/>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4762800" y="1166604"/>
            <a:ext cx="3920400" cy="3456605"/>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342900" indent="0" defTabSz="914400" eaLnBrk="1" fontAlgn="auto" latinLnBrk="0" hangingPunct="1">
              <a:buNone/>
              <a:tabLst>
                <a:tab pos="1609725" algn="l"/>
                <a:tab pos="1609725" algn="l"/>
                <a:tab pos="1609725" algn="l"/>
                <a:tab pos="1609725" algn="l"/>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2023-4-12</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7676100" y="685920"/>
            <a:ext cx="783000" cy="377256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1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685800" y="685920"/>
            <a:ext cx="6876900" cy="3772560"/>
          </a:xfrm>
        </p:spPr>
        <p:txBody>
          <a:bodyPr vert="eaVert" lIns="46800" tIns="46800" rIns="46800" bIns="46800"/>
          <a:lstStyle>
            <a:lvl1pPr marL="171450" indent="-17145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514350" indent="-17145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857250" indent="-17145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200150" indent="-17145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1543050" indent="-17145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2023-4-12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tags" Target="../tags/tag5.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4.xml"/><Relationship Id="rId2" Type="http://schemas.openxmlformats.org/officeDocument/2006/relationships/slideLayout" Target="../slideLayouts/slideLayout2.xml"/><Relationship Id="rId16"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tags" Target="../tags/tag6.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9D9D9"/>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5"/>
            </p:custDataLst>
          </p:nvPr>
        </p:nvSpPr>
        <p:spPr>
          <a:xfrm>
            <a:off x="456300" y="456380"/>
            <a:ext cx="8226900" cy="529293"/>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6"/>
            </p:custDataLst>
          </p:nvPr>
        </p:nvSpPr>
        <p:spPr>
          <a:xfrm>
            <a:off x="456300" y="1117996"/>
            <a:ext cx="8226900" cy="3570024"/>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7"/>
            </p:custDataLst>
          </p:nvPr>
        </p:nvSpPr>
        <p:spPr>
          <a:xfrm>
            <a:off x="459000" y="4736628"/>
            <a:ext cx="2025000" cy="237642"/>
          </a:xfrm>
          <a:prstGeom prst="rect">
            <a:avLst/>
          </a:prstGeom>
        </p:spPr>
        <p:txBody>
          <a:bodyPr vert="horz" lIns="91440" tIns="45720" rIns="91440" bIns="45720" rtlCol="0" anchor="ctr">
            <a:normAutofit/>
          </a:bodyPr>
          <a:lstStyle>
            <a:lvl1pPr algn="l">
              <a:defRPr sz="75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2023-4-12</a:t>
            </a:fld>
            <a:endParaRPr lang="zh-CN" altLang="en-US"/>
          </a:p>
        </p:txBody>
      </p:sp>
      <p:sp>
        <p:nvSpPr>
          <p:cNvPr id="5" name="页脚占位符 4"/>
          <p:cNvSpPr>
            <a:spLocks noGrp="1"/>
          </p:cNvSpPr>
          <p:nvPr>
            <p:ph type="ftr" sz="quarter" idx="3"/>
            <p:custDataLst>
              <p:tags r:id="rId18"/>
            </p:custDataLst>
          </p:nvPr>
        </p:nvSpPr>
        <p:spPr>
          <a:xfrm>
            <a:off x="3087000" y="4736628"/>
            <a:ext cx="2970000" cy="237642"/>
          </a:xfrm>
          <a:prstGeom prst="rect">
            <a:avLst/>
          </a:prstGeom>
        </p:spPr>
        <p:txBody>
          <a:bodyPr vert="horz" lIns="91440" tIns="45720" rIns="91440" bIns="45720" rtlCol="0" anchor="ctr">
            <a:normAutofit/>
          </a:bodyPr>
          <a:lstStyle>
            <a:lvl1pPr algn="ctr">
              <a:defRPr sz="75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9"/>
            </p:custDataLst>
          </p:nvPr>
        </p:nvSpPr>
        <p:spPr>
          <a:xfrm>
            <a:off x="6658200" y="4736628"/>
            <a:ext cx="2025000" cy="237642"/>
          </a:xfrm>
          <a:prstGeom prst="rect">
            <a:avLst/>
          </a:prstGeom>
        </p:spPr>
        <p:txBody>
          <a:bodyPr vert="horz" lIns="91440" tIns="45720" rIns="91440" bIns="45720" rtlCol="0" anchor="ctr">
            <a:normAutofit/>
          </a:bodyPr>
          <a:lstStyle>
            <a:lvl1pPr algn="r">
              <a:defRPr sz="75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14"/>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685800" rtl="0" eaLnBrk="1" fontAlgn="auto" latinLnBrk="0" hangingPunct="1">
        <a:lnSpc>
          <a:spcPct val="100000"/>
        </a:lnSpc>
        <a:spcBef>
          <a:spcPct val="0"/>
        </a:spcBef>
        <a:buNone/>
        <a:defRPr sz="27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35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514350" indent="-171450" algn="l" defTabSz="685800" rtl="0" eaLnBrk="1" fontAlgn="auto" latinLnBrk="0" hangingPunct="1">
        <a:lnSpc>
          <a:spcPct val="120000"/>
        </a:lnSpc>
        <a:spcBef>
          <a:spcPts val="0"/>
        </a:spcBef>
        <a:spcAft>
          <a:spcPts val="600"/>
        </a:spcAft>
        <a:buFont typeface="Arial" panose="020B0604020202020204" pitchFamily="34" charset="0"/>
        <a:buChar char="●"/>
        <a:tabLst>
          <a:tab pos="1207770" algn="l"/>
          <a:tab pos="1207770" algn="l"/>
          <a:tab pos="1207770" algn="l"/>
          <a:tab pos="1207770" algn="l"/>
        </a:tabLst>
        <a:defRPr sz="12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857250" indent="-171450" algn="l" defTabSz="685800" rtl="0" eaLnBrk="1" fontAlgn="auto" latinLnBrk="0" hangingPunct="1">
        <a:lnSpc>
          <a:spcPct val="120000"/>
        </a:lnSpc>
        <a:spcBef>
          <a:spcPts val="0"/>
        </a:spcBef>
        <a:spcAft>
          <a:spcPts val="600"/>
        </a:spcAft>
        <a:buFont typeface="Arial" panose="020B0604020202020204" pitchFamily="34" charset="0"/>
        <a:buChar char="●"/>
        <a:defRPr sz="12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200150" indent="-171450" algn="l" defTabSz="685800" rtl="0" eaLnBrk="1" fontAlgn="auto" latinLnBrk="0" hangingPunct="1">
        <a:lnSpc>
          <a:spcPct val="120000"/>
        </a:lnSpc>
        <a:spcBef>
          <a:spcPts val="0"/>
        </a:spcBef>
        <a:spcAft>
          <a:spcPts val="300"/>
        </a:spcAft>
        <a:buFont typeface="Wingdings" panose="05000000000000000000" charset="0"/>
        <a:buChar char=""/>
        <a:defRPr sz="105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543050" indent="-171450" algn="l" defTabSz="685800" rtl="0" eaLnBrk="1" fontAlgn="auto" latinLnBrk="0" hangingPunct="1">
        <a:lnSpc>
          <a:spcPct val="120000"/>
        </a:lnSpc>
        <a:spcBef>
          <a:spcPts val="0"/>
        </a:spcBef>
        <a:spcAft>
          <a:spcPts val="300"/>
        </a:spcAft>
        <a:buFont typeface="Arial" panose="020B0604020202020204" pitchFamily="34" charset="0"/>
        <a:buChar char="•"/>
        <a:defRPr sz="105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18865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71.xml"/><Relationship Id="rId5" Type="http://schemas.openxmlformats.org/officeDocument/2006/relationships/image" Target="../media/image3.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72.xml"/><Relationship Id="rId5" Type="http://schemas.openxmlformats.org/officeDocument/2006/relationships/image" Target="../media/image3.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73.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74.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5.wmf"/><Relationship Id="rId3" Type="http://schemas.openxmlformats.org/officeDocument/2006/relationships/slideLayout" Target="../slideLayouts/slideLayout2.xml"/><Relationship Id="rId7" Type="http://schemas.openxmlformats.org/officeDocument/2006/relationships/oleObject" Target="../embeddings/oleObject1.bin"/><Relationship Id="rId2" Type="http://schemas.openxmlformats.org/officeDocument/2006/relationships/tags" Target="../tags/tag75.xml"/><Relationship Id="rId1" Type="http://schemas.openxmlformats.org/officeDocument/2006/relationships/vmlDrawing" Target="../drawings/vmlDrawing1.v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slideLayout" Target="../slideLayouts/slideLayout2.xml"/><Relationship Id="rId7" Type="http://schemas.openxmlformats.org/officeDocument/2006/relationships/oleObject" Target="../embeddings/oleObject2.bin"/><Relationship Id="rId2" Type="http://schemas.openxmlformats.org/officeDocument/2006/relationships/tags" Target="../tags/tag76.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77.xml"/><Relationship Id="rId5" Type="http://schemas.openxmlformats.org/officeDocument/2006/relationships/image" Target="../media/image3.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78.xml"/><Relationship Id="rId5" Type="http://schemas.openxmlformats.org/officeDocument/2006/relationships/image" Target="../media/image3.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8" Type="http://schemas.openxmlformats.org/officeDocument/2006/relationships/tags" Target="../tags/tag86.xml"/><Relationship Id="rId13" Type="http://schemas.openxmlformats.org/officeDocument/2006/relationships/tags" Target="../tags/tag91.xml"/><Relationship Id="rId18" Type="http://schemas.openxmlformats.org/officeDocument/2006/relationships/tags" Target="../tags/tag96.xml"/><Relationship Id="rId3" Type="http://schemas.openxmlformats.org/officeDocument/2006/relationships/tags" Target="../tags/tag81.xml"/><Relationship Id="rId21" Type="http://schemas.openxmlformats.org/officeDocument/2006/relationships/image" Target="../media/image7.tmp"/><Relationship Id="rId7" Type="http://schemas.openxmlformats.org/officeDocument/2006/relationships/tags" Target="../tags/tag85.xml"/><Relationship Id="rId12" Type="http://schemas.openxmlformats.org/officeDocument/2006/relationships/tags" Target="../tags/tag90.xml"/><Relationship Id="rId17" Type="http://schemas.openxmlformats.org/officeDocument/2006/relationships/tags" Target="../tags/tag95.xml"/><Relationship Id="rId2" Type="http://schemas.openxmlformats.org/officeDocument/2006/relationships/tags" Target="../tags/tag80.xml"/><Relationship Id="rId16" Type="http://schemas.openxmlformats.org/officeDocument/2006/relationships/tags" Target="../tags/tag94.xml"/><Relationship Id="rId20" Type="http://schemas.openxmlformats.org/officeDocument/2006/relationships/slideLayout" Target="../slideLayouts/slideLayout7.xml"/><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tags" Target="../tags/tag89.xml"/><Relationship Id="rId5" Type="http://schemas.openxmlformats.org/officeDocument/2006/relationships/tags" Target="../tags/tag83.xml"/><Relationship Id="rId15" Type="http://schemas.openxmlformats.org/officeDocument/2006/relationships/tags" Target="../tags/tag93.xml"/><Relationship Id="rId10" Type="http://schemas.openxmlformats.org/officeDocument/2006/relationships/tags" Target="../tags/tag88.xml"/><Relationship Id="rId19" Type="http://schemas.openxmlformats.org/officeDocument/2006/relationships/tags" Target="../tags/tag97.xml"/><Relationship Id="rId4" Type="http://schemas.openxmlformats.org/officeDocument/2006/relationships/tags" Target="../tags/tag82.xml"/><Relationship Id="rId9" Type="http://schemas.openxmlformats.org/officeDocument/2006/relationships/tags" Target="../tags/tag87.xml"/><Relationship Id="rId14" Type="http://schemas.openxmlformats.org/officeDocument/2006/relationships/tags" Target="../tags/tag9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63.xml"/><Relationship Id="rId5" Type="http://schemas.openxmlformats.org/officeDocument/2006/relationships/image" Target="../media/image3.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tags" Target="../tags/tag105.xml"/><Relationship Id="rId13" Type="http://schemas.openxmlformats.org/officeDocument/2006/relationships/tags" Target="../tags/tag110.xml"/><Relationship Id="rId18" Type="http://schemas.openxmlformats.org/officeDocument/2006/relationships/tags" Target="../tags/tag115.xml"/><Relationship Id="rId3" Type="http://schemas.openxmlformats.org/officeDocument/2006/relationships/tags" Target="../tags/tag100.xml"/><Relationship Id="rId21" Type="http://schemas.openxmlformats.org/officeDocument/2006/relationships/image" Target="../media/image7.tmp"/><Relationship Id="rId7" Type="http://schemas.openxmlformats.org/officeDocument/2006/relationships/tags" Target="../tags/tag104.xml"/><Relationship Id="rId12" Type="http://schemas.openxmlformats.org/officeDocument/2006/relationships/tags" Target="../tags/tag109.xml"/><Relationship Id="rId17" Type="http://schemas.openxmlformats.org/officeDocument/2006/relationships/tags" Target="../tags/tag114.xml"/><Relationship Id="rId2" Type="http://schemas.openxmlformats.org/officeDocument/2006/relationships/tags" Target="../tags/tag99.xml"/><Relationship Id="rId16" Type="http://schemas.openxmlformats.org/officeDocument/2006/relationships/tags" Target="../tags/tag113.xml"/><Relationship Id="rId20" Type="http://schemas.openxmlformats.org/officeDocument/2006/relationships/slideLayout" Target="../slideLayouts/slideLayout7.xml"/><Relationship Id="rId1" Type="http://schemas.openxmlformats.org/officeDocument/2006/relationships/tags" Target="../tags/tag98.xml"/><Relationship Id="rId6" Type="http://schemas.openxmlformats.org/officeDocument/2006/relationships/tags" Target="../tags/tag103.xml"/><Relationship Id="rId11" Type="http://schemas.openxmlformats.org/officeDocument/2006/relationships/tags" Target="../tags/tag108.xml"/><Relationship Id="rId5" Type="http://schemas.openxmlformats.org/officeDocument/2006/relationships/tags" Target="../tags/tag102.xml"/><Relationship Id="rId15" Type="http://schemas.openxmlformats.org/officeDocument/2006/relationships/tags" Target="../tags/tag112.xml"/><Relationship Id="rId10" Type="http://schemas.openxmlformats.org/officeDocument/2006/relationships/tags" Target="../tags/tag107.xml"/><Relationship Id="rId19" Type="http://schemas.openxmlformats.org/officeDocument/2006/relationships/tags" Target="../tags/tag116.xml"/><Relationship Id="rId4" Type="http://schemas.openxmlformats.org/officeDocument/2006/relationships/tags" Target="../tags/tag101.xml"/><Relationship Id="rId9" Type="http://schemas.openxmlformats.org/officeDocument/2006/relationships/tags" Target="../tags/tag106.xml"/><Relationship Id="rId14" Type="http://schemas.openxmlformats.org/officeDocument/2006/relationships/tags" Target="../tags/tag111.xml"/></Relationships>
</file>

<file path=ppt/slides/_rels/slide21.xml.rels><?xml version="1.0" encoding="UTF-8" standalone="yes"?>
<Relationships xmlns="http://schemas.openxmlformats.org/package/2006/relationships"><Relationship Id="rId8" Type="http://schemas.openxmlformats.org/officeDocument/2006/relationships/tags" Target="../tags/tag124.xml"/><Relationship Id="rId13" Type="http://schemas.openxmlformats.org/officeDocument/2006/relationships/tags" Target="../tags/tag129.xml"/><Relationship Id="rId18" Type="http://schemas.openxmlformats.org/officeDocument/2006/relationships/slideLayout" Target="../slideLayouts/slideLayout7.xml"/><Relationship Id="rId3" Type="http://schemas.openxmlformats.org/officeDocument/2006/relationships/tags" Target="../tags/tag119.xml"/><Relationship Id="rId7" Type="http://schemas.openxmlformats.org/officeDocument/2006/relationships/tags" Target="../tags/tag123.xml"/><Relationship Id="rId12" Type="http://schemas.openxmlformats.org/officeDocument/2006/relationships/tags" Target="../tags/tag128.xml"/><Relationship Id="rId17" Type="http://schemas.openxmlformats.org/officeDocument/2006/relationships/tags" Target="../tags/tag133.xml"/><Relationship Id="rId2" Type="http://schemas.openxmlformats.org/officeDocument/2006/relationships/tags" Target="../tags/tag118.xml"/><Relationship Id="rId16" Type="http://schemas.openxmlformats.org/officeDocument/2006/relationships/tags" Target="../tags/tag132.xml"/><Relationship Id="rId1" Type="http://schemas.openxmlformats.org/officeDocument/2006/relationships/tags" Target="../tags/tag117.xml"/><Relationship Id="rId6" Type="http://schemas.openxmlformats.org/officeDocument/2006/relationships/tags" Target="../tags/tag122.xml"/><Relationship Id="rId11" Type="http://schemas.openxmlformats.org/officeDocument/2006/relationships/tags" Target="../tags/tag127.xml"/><Relationship Id="rId5" Type="http://schemas.openxmlformats.org/officeDocument/2006/relationships/tags" Target="../tags/tag121.xml"/><Relationship Id="rId15" Type="http://schemas.openxmlformats.org/officeDocument/2006/relationships/tags" Target="../tags/tag131.xml"/><Relationship Id="rId10" Type="http://schemas.openxmlformats.org/officeDocument/2006/relationships/tags" Target="../tags/tag126.xml"/><Relationship Id="rId19" Type="http://schemas.openxmlformats.org/officeDocument/2006/relationships/image" Target="../media/image7.tmp"/><Relationship Id="rId4" Type="http://schemas.openxmlformats.org/officeDocument/2006/relationships/tags" Target="../tags/tag120.xml"/><Relationship Id="rId9" Type="http://schemas.openxmlformats.org/officeDocument/2006/relationships/tags" Target="../tags/tag125.xml"/><Relationship Id="rId14" Type="http://schemas.openxmlformats.org/officeDocument/2006/relationships/tags" Target="../tags/tag130.xml"/></Relationships>
</file>

<file path=ppt/slides/_rels/slide22.xml.rels><?xml version="1.0" encoding="UTF-8" standalone="yes"?>
<Relationships xmlns="http://schemas.openxmlformats.org/package/2006/relationships"><Relationship Id="rId8" Type="http://schemas.openxmlformats.org/officeDocument/2006/relationships/tags" Target="../tags/tag141.xml"/><Relationship Id="rId13" Type="http://schemas.openxmlformats.org/officeDocument/2006/relationships/tags" Target="../tags/tag146.xml"/><Relationship Id="rId18" Type="http://schemas.openxmlformats.org/officeDocument/2006/relationships/slideLayout" Target="../slideLayouts/slideLayout7.xml"/><Relationship Id="rId3" Type="http://schemas.openxmlformats.org/officeDocument/2006/relationships/tags" Target="../tags/tag136.xml"/><Relationship Id="rId7" Type="http://schemas.openxmlformats.org/officeDocument/2006/relationships/tags" Target="../tags/tag140.xml"/><Relationship Id="rId12" Type="http://schemas.openxmlformats.org/officeDocument/2006/relationships/tags" Target="../tags/tag145.xml"/><Relationship Id="rId17" Type="http://schemas.openxmlformats.org/officeDocument/2006/relationships/tags" Target="../tags/tag150.xml"/><Relationship Id="rId2" Type="http://schemas.openxmlformats.org/officeDocument/2006/relationships/tags" Target="../tags/tag135.xml"/><Relationship Id="rId16" Type="http://schemas.openxmlformats.org/officeDocument/2006/relationships/tags" Target="../tags/tag149.xml"/><Relationship Id="rId1" Type="http://schemas.openxmlformats.org/officeDocument/2006/relationships/tags" Target="../tags/tag134.xml"/><Relationship Id="rId6" Type="http://schemas.openxmlformats.org/officeDocument/2006/relationships/tags" Target="../tags/tag139.xml"/><Relationship Id="rId11" Type="http://schemas.openxmlformats.org/officeDocument/2006/relationships/tags" Target="../tags/tag144.xml"/><Relationship Id="rId5" Type="http://schemas.openxmlformats.org/officeDocument/2006/relationships/tags" Target="../tags/tag138.xml"/><Relationship Id="rId15" Type="http://schemas.openxmlformats.org/officeDocument/2006/relationships/tags" Target="../tags/tag148.xml"/><Relationship Id="rId10" Type="http://schemas.openxmlformats.org/officeDocument/2006/relationships/tags" Target="../tags/tag143.xml"/><Relationship Id="rId19" Type="http://schemas.openxmlformats.org/officeDocument/2006/relationships/image" Target="../media/image7.tmp"/><Relationship Id="rId4" Type="http://schemas.openxmlformats.org/officeDocument/2006/relationships/tags" Target="../tags/tag137.xml"/><Relationship Id="rId9" Type="http://schemas.openxmlformats.org/officeDocument/2006/relationships/tags" Target="../tags/tag142.xml"/><Relationship Id="rId14" Type="http://schemas.openxmlformats.org/officeDocument/2006/relationships/tags" Target="../tags/tag147.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151.xml"/><Relationship Id="rId5" Type="http://schemas.openxmlformats.org/officeDocument/2006/relationships/image" Target="../media/image3.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152.xml"/><Relationship Id="rId5" Type="http://schemas.openxmlformats.org/officeDocument/2006/relationships/image" Target="../media/image3.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153.xml"/><Relationship Id="rId6" Type="http://schemas.openxmlformats.org/officeDocument/2006/relationships/image" Target="../media/image10.png"/><Relationship Id="rId5" Type="http://schemas.openxmlformats.org/officeDocument/2006/relationships/image" Target="../media/image8.jp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64.xml"/><Relationship Id="rId5" Type="http://schemas.openxmlformats.org/officeDocument/2006/relationships/image" Target="../media/image3.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65.xml"/><Relationship Id="rId5" Type="http://schemas.openxmlformats.org/officeDocument/2006/relationships/image" Target="../media/image3.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66.xml"/><Relationship Id="rId5"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67.xml"/><Relationship Id="rId5" Type="http://schemas.openxmlformats.org/officeDocument/2006/relationships/image" Target="../media/image3.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68.xml"/><Relationship Id="rId5" Type="http://schemas.openxmlformats.org/officeDocument/2006/relationships/image" Target="../media/image3.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69.xml"/><Relationship Id="rId5" Type="http://schemas.openxmlformats.org/officeDocument/2006/relationships/image" Target="../media/image3.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70.xml"/><Relationship Id="rId5" Type="http://schemas.openxmlformats.org/officeDocument/2006/relationships/image" Target="../media/image3.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36"/>
          <p:cNvPicPr>
            <a:picLocks noChangeAspect="1"/>
          </p:cNvPicPr>
          <p:nvPr/>
        </p:nvPicPr>
        <p:blipFill>
          <a:blip r:embed="rId2"/>
          <a:stretch>
            <a:fillRect/>
          </a:stretch>
        </p:blipFill>
        <p:spPr>
          <a:xfrm>
            <a:off x="635" y="-951865"/>
            <a:ext cx="9143365" cy="6096000"/>
          </a:xfrm>
          <a:prstGeom prst="rect">
            <a:avLst/>
          </a:prstGeom>
        </p:spPr>
      </p:pic>
      <p:pic>
        <p:nvPicPr>
          <p:cNvPr id="6" name="图片 5" descr="封面色块"/>
          <p:cNvPicPr>
            <a:picLocks noChangeAspect="1"/>
          </p:cNvPicPr>
          <p:nvPr/>
        </p:nvPicPr>
        <p:blipFill>
          <a:blip r:embed="rId3"/>
          <a:stretch>
            <a:fillRect/>
          </a:stretch>
        </p:blipFill>
        <p:spPr>
          <a:xfrm>
            <a:off x="0" y="-14605"/>
            <a:ext cx="9144000" cy="5143500"/>
          </a:xfrm>
          <a:prstGeom prst="rect">
            <a:avLst/>
          </a:prstGeom>
        </p:spPr>
      </p:pic>
      <p:sp>
        <p:nvSpPr>
          <p:cNvPr id="10" name="TextBox 7"/>
          <p:cNvSpPr txBox="1"/>
          <p:nvPr/>
        </p:nvSpPr>
        <p:spPr bwMode="auto">
          <a:xfrm>
            <a:off x="1997710" y="1635125"/>
            <a:ext cx="5148580" cy="923330"/>
          </a:xfrm>
          <a:prstGeom prst="rect">
            <a:avLst/>
          </a:prstGeom>
          <a:noFill/>
        </p:spPr>
        <p:txBody>
          <a:bodyPr wrap="square">
            <a:spAutoFit/>
          </a:bodyPr>
          <a:lstStyle/>
          <a:p>
            <a:pPr lvl="0" algn="dist">
              <a:spcBef>
                <a:spcPts val="0"/>
              </a:spcBef>
              <a:spcAft>
                <a:spcPts val="0"/>
              </a:spcAft>
              <a:buClrTx/>
              <a:buSzTx/>
              <a:buFontTx/>
              <a:defRPr/>
            </a:pPr>
            <a:r>
              <a:rPr lang="zh-CN" altLang="en-US" sz="5400" b="1" dirty="0">
                <a:ln>
                  <a:solidFill>
                    <a:srgbClr val="FFFFFF"/>
                  </a:solidFill>
                </a:ln>
                <a:solidFill>
                  <a:schemeClr val="bg1"/>
                </a:solidFill>
                <a:effectLst>
                  <a:outerShdw blurRad="50800" dist="38100" dir="5400000" algn="t" rotWithShape="0">
                    <a:prstClr val="black">
                      <a:alpha val="40000"/>
                    </a:prstClr>
                  </a:outerShdw>
                </a:effectLst>
              </a:rPr>
              <a:t>工程技术经济</a:t>
            </a:r>
          </a:p>
        </p:txBody>
      </p:sp>
      <p:sp>
        <p:nvSpPr>
          <p:cNvPr id="7" name="文本占位符 5"/>
          <p:cNvSpPr txBox="1">
            <a:spLocks/>
          </p:cNvSpPr>
          <p:nvPr/>
        </p:nvSpPr>
        <p:spPr>
          <a:xfrm>
            <a:off x="7146290" y="4637509"/>
            <a:ext cx="1781735" cy="296271"/>
          </a:xfrm>
          <a:prstGeom prst="rect">
            <a:avLst/>
          </a:prstGeom>
        </p:spPr>
        <p:txBody>
          <a:bodyPr vert="horz" lIns="91440" tIns="45720" rIns="91440" bIns="45720" rtlCol="0" anchor="ctr">
            <a:noAutofit/>
          </a:bodyPr>
          <a:lstStyle>
            <a:lvl1pPr marL="0" indent="0" algn="r" defTabSz="914354" rtl="0" eaLnBrk="1" latinLnBrk="0" hangingPunct="1">
              <a:lnSpc>
                <a:spcPct val="90000"/>
              </a:lnSpc>
              <a:spcBef>
                <a:spcPts val="1000"/>
              </a:spcBef>
              <a:buFont typeface="Arial" panose="020B0604020202020204" pitchFamily="34" charset="0"/>
              <a:buNone/>
              <a:defRPr sz="1500" b="0" kern="1200">
                <a:solidFill>
                  <a:schemeClr val="accent1"/>
                </a:solidFill>
                <a:latin typeface="+mn-lt"/>
                <a:ea typeface="+mn-ea"/>
                <a:cs typeface="+mn-cs"/>
              </a:defRPr>
            </a:lvl1pPr>
            <a:lvl2pPr marL="457177" indent="0" algn="l"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353" indent="0" algn="l" defTabSz="914354"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531" indent="0" algn="l" defTabSz="914354"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dist"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solidFill>
                  <a:srgbClr val="FFFFFF"/>
                </a:solidFill>
                <a:cs typeface="+mn-ea"/>
                <a:sym typeface="+mn-lt"/>
              </a:rPr>
              <a:t>主讲人</a:t>
            </a:r>
            <a:r>
              <a:rPr kumimoji="0" lang="zh-CN" altLang="en-US" sz="1500" b="0" i="0" u="none" strike="noStrike" kern="1200" cap="none" spc="0" normalizeH="0" baseline="0" noProof="0" dirty="0">
                <a:ln>
                  <a:noFill/>
                </a:ln>
                <a:solidFill>
                  <a:srgbClr val="FFFFFF"/>
                </a:solidFill>
                <a:effectLst/>
                <a:uLnTx/>
                <a:uFillTx/>
                <a:cs typeface="+mn-ea"/>
                <a:sym typeface="+mn-lt"/>
              </a:rPr>
              <a:t>：</a:t>
            </a:r>
            <a:r>
              <a:rPr lang="zh-CN" altLang="en-US" dirty="0">
                <a:solidFill>
                  <a:srgbClr val="FFFFFF"/>
                </a:solidFill>
                <a:cs typeface="+mn-ea"/>
                <a:sym typeface="+mn-lt"/>
              </a:rPr>
              <a:t>徐安</a:t>
            </a:r>
            <a:endParaRPr kumimoji="0" lang="en-US" altLang="zh-CN" sz="1500" b="0" i="0" u="none" strike="noStrike" kern="1200" cap="none" spc="0" normalizeH="0" baseline="0" noProof="0" dirty="0">
              <a:ln>
                <a:noFill/>
              </a:ln>
              <a:solidFill>
                <a:srgbClr val="FFFFFF"/>
              </a:solidFill>
              <a:effectLst/>
              <a:uLnTx/>
              <a:uFillTx/>
              <a:cs typeface="+mn-ea"/>
              <a:sym typeface="+mn-lt"/>
            </a:endParaRPr>
          </a:p>
        </p:txBody>
      </p:sp>
      <p:pic>
        <p:nvPicPr>
          <p:cNvPr id="8" name="图片 7" descr="E:\大学\动网\图片素材\u=3052342896,168739604&amp;fm=27&amp;gp=0.pngu=3052342896,168739604&amp;fm=27&amp;gp=0"/>
          <p:cNvPicPr>
            <a:picLocks noChangeAspect="1"/>
          </p:cNvPicPr>
          <p:nvPr/>
        </p:nvPicPr>
        <p:blipFill>
          <a:blip r:embed="rId4"/>
          <a:srcRect/>
          <a:stretch>
            <a:fillRect/>
          </a:stretch>
        </p:blipFill>
        <p:spPr>
          <a:xfrm>
            <a:off x="8308721" y="127224"/>
            <a:ext cx="684000" cy="684000"/>
          </a:xfrm>
          <a:prstGeom prst="rect">
            <a:avLst/>
          </a:prstGeom>
        </p:spPr>
      </p:pic>
      <p:sp>
        <p:nvSpPr>
          <p:cNvPr id="9" name="文本框 8"/>
          <p:cNvSpPr txBox="1"/>
          <p:nvPr/>
        </p:nvSpPr>
        <p:spPr>
          <a:xfrm>
            <a:off x="299673" y="469224"/>
            <a:ext cx="4967522" cy="276999"/>
          </a:xfrm>
          <a:prstGeom prst="rect">
            <a:avLst/>
          </a:prstGeom>
          <a:noFill/>
        </p:spPr>
        <p:txBody>
          <a:bodyPr wrap="square" rtlCol="0">
            <a:spAutoFit/>
          </a:bodyPr>
          <a:lstStyle/>
          <a:p>
            <a:pPr algn="dist">
              <a:spcBef>
                <a:spcPts val="0"/>
              </a:spcBef>
              <a:spcAft>
                <a:spcPts val="0"/>
              </a:spcAft>
              <a:buClrTx/>
              <a:buSzTx/>
              <a:buFontTx/>
              <a:defRPr/>
            </a:pPr>
            <a:r>
              <a:rPr lang="zh-CN" altLang="en-US" sz="1200" b="1" dirty="0">
                <a:solidFill>
                  <a:schemeClr val="bg1"/>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广州大学土木工程学院本科生课程</a:t>
            </a:r>
          </a:p>
        </p:txBody>
      </p:sp>
    </p:spTree>
    <p:extLst>
      <p:ext uri="{BB962C8B-B14F-4D97-AF65-F5344CB8AC3E}">
        <p14:creationId xmlns:p14="http://schemas.microsoft.com/office/powerpoint/2010/main" val="138780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7045822" cy="584775"/>
          </a:xfrm>
          <a:prstGeom prst="rect">
            <a:avLst/>
          </a:prstGeom>
        </p:spPr>
        <p:txBody>
          <a:bodyPr wrap="square">
            <a:spAutoFit/>
          </a:bodyPr>
          <a:lstStyle/>
          <a:p>
            <a:pPr algn="dist"/>
            <a:r>
              <a:rPr lang="zh-CN" altLang="en-US" sz="3200" b="1" dirty="0">
                <a:solidFill>
                  <a:srgbClr val="FFFF00"/>
                </a:solidFill>
              </a:rPr>
              <a:t>设备租赁与购买方案的比选分析</a:t>
            </a:r>
          </a:p>
        </p:txBody>
      </p:sp>
      <p:sp>
        <p:nvSpPr>
          <p:cNvPr id="3" name="矩形 2"/>
          <p:cNvSpPr/>
          <p:nvPr/>
        </p:nvSpPr>
        <p:spPr>
          <a:xfrm>
            <a:off x="484742" y="1509502"/>
            <a:ext cx="7387865" cy="133882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1</a:t>
            </a:r>
            <a:r>
              <a:rPr lang="zh-CN" altLang="en-US" dirty="0">
                <a:solidFill>
                  <a:schemeClr val="bg1"/>
                </a:solidFill>
                <a:latin typeface="微软雅黑" panose="020B0503020204020204" pitchFamily="34" charset="-122"/>
                <a:ea typeface="微软雅黑" panose="020B0503020204020204" pitchFamily="34" charset="-122"/>
              </a:rPr>
              <a:t>、采用购置设备或是采用租赁设备应取决于这两种方案在经济上的比较，比较的原则和方法与一般的互斥投资方案的比选方法相同。</a:t>
            </a:r>
            <a:endParaRPr lang="en-US" altLang="zh-CN"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066788671"/>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7045822" cy="1077218"/>
          </a:xfrm>
          <a:prstGeom prst="rect">
            <a:avLst/>
          </a:prstGeom>
        </p:spPr>
        <p:txBody>
          <a:bodyPr wrap="square">
            <a:spAutoFit/>
          </a:bodyPr>
          <a:lstStyle/>
          <a:p>
            <a:pPr algn="dist"/>
            <a:r>
              <a:rPr lang="zh-CN" altLang="en-US" sz="3200" b="1" dirty="0">
                <a:solidFill>
                  <a:srgbClr val="FFFF00"/>
                </a:solidFill>
              </a:rPr>
              <a:t>设备经营租赁与购置方案的经济比选方法（互斥方案）</a:t>
            </a:r>
          </a:p>
        </p:txBody>
      </p:sp>
      <p:sp>
        <p:nvSpPr>
          <p:cNvPr id="3" name="矩形 2"/>
          <p:cNvSpPr/>
          <p:nvPr/>
        </p:nvSpPr>
        <p:spPr>
          <a:xfrm>
            <a:off x="384533" y="1832864"/>
            <a:ext cx="7387865" cy="1705403"/>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1</a:t>
            </a:r>
            <a:r>
              <a:rPr lang="zh-CN" altLang="en-US" dirty="0">
                <a:solidFill>
                  <a:schemeClr val="bg1"/>
                </a:solidFill>
                <a:latin typeface="微软雅黑" panose="020B0503020204020204" pitchFamily="34" charset="-122"/>
                <a:ea typeface="微软雅黑" panose="020B0503020204020204" pitchFamily="34" charset="-122"/>
              </a:rPr>
              <a:t>、（一）设备经营租赁方案的净现金流量</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净现金流量＝营业收入－经营成本－租赁费用－与营业相关的税金－所得税</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    式中，租赁费用主要包括：租赁保证金、租金、担保费。</a:t>
            </a:r>
          </a:p>
        </p:txBody>
      </p:sp>
    </p:spTree>
    <p:custDataLst>
      <p:tags r:id="rId1"/>
    </p:custDataLst>
    <p:extLst>
      <p:ext uri="{BB962C8B-B14F-4D97-AF65-F5344CB8AC3E}">
        <p14:creationId xmlns:p14="http://schemas.microsoft.com/office/powerpoint/2010/main" val="3514215775"/>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矩形 1"/>
          <p:cNvSpPr/>
          <p:nvPr/>
        </p:nvSpPr>
        <p:spPr>
          <a:xfrm>
            <a:off x="794443" y="736838"/>
            <a:ext cx="7045822" cy="584775"/>
          </a:xfrm>
          <a:prstGeom prst="rect">
            <a:avLst/>
          </a:prstGeom>
        </p:spPr>
        <p:txBody>
          <a:bodyPr wrap="square">
            <a:spAutoFit/>
          </a:bodyPr>
          <a:lstStyle/>
          <a:p>
            <a:pPr algn="just"/>
            <a:r>
              <a:rPr lang="zh-CN" altLang="en-US" sz="3200" b="1" dirty="0">
                <a:solidFill>
                  <a:srgbClr val="FFFF00"/>
                </a:solidFill>
              </a:rPr>
              <a:t>租金的计算（附加率法和年金法）</a:t>
            </a:r>
          </a:p>
        </p:txBody>
      </p:sp>
      <mc:AlternateContent xmlns:mc="http://schemas.openxmlformats.org/markup-compatibility/2006" xmlns:a14="http://schemas.microsoft.com/office/drawing/2010/main">
        <mc:Choice Requires="a14">
          <p:sp>
            <p:nvSpPr>
              <p:cNvPr id="3" name="矩形 2"/>
              <p:cNvSpPr/>
              <p:nvPr/>
            </p:nvSpPr>
            <p:spPr>
              <a:xfrm>
                <a:off x="484743" y="1477959"/>
                <a:ext cx="7387865" cy="4022383"/>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1</a:t>
                </a:r>
                <a:r>
                  <a:rPr lang="zh-CN" altLang="en-US" dirty="0">
                    <a:solidFill>
                      <a:schemeClr val="bg1"/>
                    </a:solidFill>
                    <a:latin typeface="微软雅黑" panose="020B0503020204020204" pitchFamily="34" charset="-122"/>
                    <a:ea typeface="微软雅黑" panose="020B0503020204020204" pitchFamily="34" charset="-122"/>
                  </a:rPr>
                  <a:t>、附加率法</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是在租赁资产的设备货价或概算成本上再加上一个特定的比率来计算租金。每期租金 </a:t>
                </a:r>
                <a:r>
                  <a:rPr lang="en-US" altLang="zh-CN" dirty="0">
                    <a:solidFill>
                      <a:schemeClr val="bg1"/>
                    </a:solidFill>
                    <a:latin typeface="微软雅黑" panose="020B0503020204020204" pitchFamily="34" charset="-122"/>
                    <a:ea typeface="微软雅黑" panose="020B0503020204020204" pitchFamily="34" charset="-122"/>
                  </a:rPr>
                  <a:t>R </a:t>
                </a:r>
                <a:r>
                  <a:rPr lang="zh-CN" altLang="en-US" dirty="0">
                    <a:solidFill>
                      <a:schemeClr val="bg1"/>
                    </a:solidFill>
                    <a:latin typeface="微软雅黑" panose="020B0503020204020204" pitchFamily="34" charset="-122"/>
                    <a:ea typeface="微软雅黑" panose="020B0503020204020204" pitchFamily="34" charset="-122"/>
                  </a:rPr>
                  <a:t>表达式为：</a:t>
                </a:r>
              </a:p>
              <a:p>
                <a:pPr marL="742950" lvl="1" indent="-285750">
                  <a:lnSpc>
                    <a:spcPct val="150000"/>
                  </a:lnSpc>
                  <a:buClr>
                    <a:srgbClr val="FFFF00"/>
                  </a:buClr>
                  <a:buFont typeface="Wingdings" panose="05000000000000000000" pitchFamily="2" charset="2"/>
                  <a:buChar char="l"/>
                </a:pPr>
                <a14:m>
                  <m:oMath xmlns:m="http://schemas.openxmlformats.org/officeDocument/2006/math">
                    <m:r>
                      <a:rPr lang="en-US" altLang="zh-CN" b="0" i="1" smtClean="0">
                        <a:solidFill>
                          <a:schemeClr val="bg1"/>
                        </a:solidFill>
                        <a:latin typeface="Cambria Math" panose="02040503050406030204" pitchFamily="18" charset="0"/>
                        <a:ea typeface="微软雅黑" panose="020B0503020204020204" pitchFamily="34" charset="-122"/>
                      </a:rPr>
                      <m:t>𝑅</m:t>
                    </m:r>
                    <m:r>
                      <a:rPr lang="en-US" altLang="zh-CN" i="1" smtClean="0">
                        <a:solidFill>
                          <a:schemeClr val="bg1"/>
                        </a:solidFill>
                        <a:latin typeface="Cambria Math" panose="02040503050406030204" pitchFamily="18" charset="0"/>
                        <a:ea typeface="微软雅黑" panose="020B0503020204020204" pitchFamily="34" charset="-122"/>
                      </a:rPr>
                      <m:t>=</m:t>
                    </m:r>
                    <m:r>
                      <a:rPr lang="en-US" altLang="zh-CN" b="0" i="1" smtClean="0">
                        <a:solidFill>
                          <a:schemeClr val="bg1"/>
                        </a:solidFill>
                        <a:latin typeface="Cambria Math" panose="02040503050406030204" pitchFamily="18" charset="0"/>
                        <a:ea typeface="微软雅黑" panose="020B0503020204020204" pitchFamily="34" charset="-122"/>
                      </a:rPr>
                      <m:t>𝑃</m:t>
                    </m:r>
                    <m:f>
                      <m:fPr>
                        <m:ctrlPr>
                          <a:rPr lang="en-US" altLang="zh-CN" b="0" i="1" smtClean="0">
                            <a:solidFill>
                              <a:schemeClr val="bg1"/>
                            </a:solidFill>
                            <a:latin typeface="Cambria Math" panose="02040503050406030204" pitchFamily="18" charset="0"/>
                            <a:ea typeface="微软雅黑" panose="020B0503020204020204" pitchFamily="34" charset="-122"/>
                          </a:rPr>
                        </m:ctrlPr>
                      </m:fPr>
                      <m:num>
                        <m:r>
                          <a:rPr lang="en-US" altLang="zh-CN" b="0" i="1" smtClean="0">
                            <a:solidFill>
                              <a:schemeClr val="bg1"/>
                            </a:solidFill>
                            <a:latin typeface="Cambria Math" panose="02040503050406030204" pitchFamily="18" charset="0"/>
                            <a:ea typeface="微软雅黑" panose="020B0503020204020204" pitchFamily="34" charset="-122"/>
                          </a:rPr>
                          <m:t>(1+</m:t>
                        </m:r>
                        <m:r>
                          <a:rPr lang="en-US" altLang="zh-CN" b="0" i="1" smtClean="0">
                            <a:solidFill>
                              <a:schemeClr val="bg1"/>
                            </a:solidFill>
                            <a:latin typeface="Cambria Math" panose="02040503050406030204" pitchFamily="18" charset="0"/>
                            <a:ea typeface="微软雅黑" panose="020B0503020204020204" pitchFamily="34" charset="-122"/>
                          </a:rPr>
                          <m:t>𝑁</m:t>
                        </m:r>
                        <m:r>
                          <a:rPr lang="en-US" altLang="zh-CN" b="0" i="1" smtClean="0">
                            <a:solidFill>
                              <a:schemeClr val="bg1"/>
                            </a:solidFill>
                            <a:latin typeface="Cambria Math" panose="02040503050406030204" pitchFamily="18" charset="0"/>
                            <a:ea typeface="Cambria Math" panose="02040503050406030204" pitchFamily="18" charset="0"/>
                          </a:rPr>
                          <m:t>×</m:t>
                        </m:r>
                        <m:r>
                          <a:rPr lang="en-US" altLang="zh-CN" b="0" i="1" smtClean="0">
                            <a:solidFill>
                              <a:schemeClr val="bg1"/>
                            </a:solidFill>
                            <a:latin typeface="Cambria Math" panose="02040503050406030204" pitchFamily="18" charset="0"/>
                            <a:ea typeface="Cambria Math" panose="02040503050406030204" pitchFamily="18" charset="0"/>
                          </a:rPr>
                          <m:t>𝑖</m:t>
                        </m:r>
                        <m:r>
                          <a:rPr lang="en-US" altLang="zh-CN" b="0" i="1" smtClean="0">
                            <a:solidFill>
                              <a:schemeClr val="bg1"/>
                            </a:solidFill>
                            <a:latin typeface="Cambria Math" panose="02040503050406030204" pitchFamily="18" charset="0"/>
                            <a:ea typeface="微软雅黑" panose="020B0503020204020204" pitchFamily="34" charset="-122"/>
                          </a:rPr>
                          <m:t>)</m:t>
                        </m:r>
                      </m:num>
                      <m:den>
                        <m:r>
                          <a:rPr lang="en-US" altLang="zh-CN" b="0" i="1" smtClean="0">
                            <a:solidFill>
                              <a:schemeClr val="bg1"/>
                            </a:solidFill>
                            <a:latin typeface="Cambria Math" panose="02040503050406030204" pitchFamily="18" charset="0"/>
                            <a:ea typeface="微软雅黑" panose="020B0503020204020204" pitchFamily="34" charset="-122"/>
                          </a:rPr>
                          <m:t>𝑁</m:t>
                        </m:r>
                      </m:den>
                    </m:f>
                    <m:r>
                      <a:rPr lang="en-US" altLang="zh-CN" b="0" i="1" smtClean="0">
                        <a:solidFill>
                          <a:schemeClr val="bg1"/>
                        </a:solidFill>
                        <a:latin typeface="Cambria Math" panose="02040503050406030204" pitchFamily="18" charset="0"/>
                        <a:ea typeface="微软雅黑" panose="020B0503020204020204" pitchFamily="34" charset="-122"/>
                      </a:rPr>
                      <m:t>+</m:t>
                    </m:r>
                    <m:r>
                      <a:rPr lang="en-US" altLang="zh-CN" b="0" i="1" smtClean="0">
                        <a:solidFill>
                          <a:schemeClr val="bg1"/>
                        </a:solidFill>
                        <a:latin typeface="Cambria Math" panose="02040503050406030204" pitchFamily="18" charset="0"/>
                        <a:ea typeface="微软雅黑" panose="020B0503020204020204" pitchFamily="34" charset="-122"/>
                      </a:rPr>
                      <m:t>𝑃</m:t>
                    </m:r>
                    <m:r>
                      <a:rPr lang="en-US" altLang="zh-CN" b="0" i="1" smtClean="0">
                        <a:solidFill>
                          <a:schemeClr val="bg1"/>
                        </a:solidFill>
                        <a:latin typeface="Cambria Math" panose="02040503050406030204" pitchFamily="18" charset="0"/>
                        <a:ea typeface="Cambria Math" panose="02040503050406030204" pitchFamily="18" charset="0"/>
                      </a:rPr>
                      <m:t>×</m:t>
                    </m:r>
                    <m:r>
                      <a:rPr lang="en-US" altLang="zh-CN" b="0" i="1" smtClean="0">
                        <a:solidFill>
                          <a:schemeClr val="bg1"/>
                        </a:solidFill>
                        <a:latin typeface="Cambria Math" panose="02040503050406030204" pitchFamily="18" charset="0"/>
                        <a:ea typeface="Cambria Math" panose="02040503050406030204" pitchFamily="18" charset="0"/>
                      </a:rPr>
                      <m:t>𝑟</m:t>
                    </m:r>
                  </m:oMath>
                </a14:m>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其中，</a:t>
                </a:r>
                <a14:m>
                  <m:oMath xmlns:m="http://schemas.openxmlformats.org/officeDocument/2006/math">
                    <m:r>
                      <a:rPr lang="en-US" altLang="zh-CN" b="0" i="1" smtClean="0">
                        <a:solidFill>
                          <a:schemeClr val="bg1"/>
                        </a:solidFill>
                        <a:latin typeface="Cambria Math" panose="02040503050406030204" pitchFamily="18" charset="0"/>
                        <a:ea typeface="微软雅黑" panose="020B0503020204020204" pitchFamily="34" charset="-122"/>
                      </a:rPr>
                      <m:t>𝑃</m:t>
                    </m:r>
                  </m:oMath>
                </a14:m>
                <a:r>
                  <a:rPr lang="zh-CN" altLang="en-US" dirty="0">
                    <a:solidFill>
                      <a:schemeClr val="bg1"/>
                    </a:solidFill>
                    <a:latin typeface="微软雅黑" panose="020B0503020204020204" pitchFamily="34" charset="-122"/>
                    <a:ea typeface="微软雅黑" panose="020B0503020204020204" pitchFamily="34" charset="-122"/>
                  </a:rPr>
                  <a:t>为租赁资产的价格；</a:t>
                </a:r>
                <a14:m>
                  <m:oMath xmlns:m="http://schemas.openxmlformats.org/officeDocument/2006/math">
                    <m:r>
                      <a:rPr lang="en-US" altLang="zh-CN" b="0" i="1" dirty="0" smtClean="0">
                        <a:solidFill>
                          <a:schemeClr val="bg1"/>
                        </a:solidFill>
                        <a:latin typeface="Cambria Math" panose="02040503050406030204" pitchFamily="18" charset="0"/>
                        <a:ea typeface="微软雅黑" panose="020B0503020204020204" pitchFamily="34" charset="-122"/>
                      </a:rPr>
                      <m:t>𝑁</m:t>
                    </m:r>
                  </m:oMath>
                </a14:m>
                <a:r>
                  <a:rPr lang="zh-CN" altLang="en-US" dirty="0">
                    <a:solidFill>
                      <a:schemeClr val="bg1"/>
                    </a:solidFill>
                    <a:latin typeface="微软雅黑" panose="020B0503020204020204" pitchFamily="34" charset="-122"/>
                    <a:ea typeface="微软雅黑" panose="020B0503020204020204" pitchFamily="34" charset="-122"/>
                  </a:rPr>
                  <a:t>为租赁期数；</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solidFill>
                          <a:schemeClr val="bg1"/>
                        </a:solidFill>
                        <a:latin typeface="Cambria Math" panose="02040503050406030204" pitchFamily="18" charset="0"/>
                        <a:ea typeface="微软雅黑" panose="020B0503020204020204" pitchFamily="34" charset="-122"/>
                      </a:rPr>
                      <m:t>𝑖</m:t>
                    </m:r>
                  </m:oMath>
                </a14:m>
                <a:r>
                  <a:rPr lang="zh-CN" altLang="en-US" dirty="0">
                    <a:solidFill>
                      <a:schemeClr val="bg1"/>
                    </a:solidFill>
                    <a:latin typeface="微软雅黑" panose="020B0503020204020204" pitchFamily="34" charset="-122"/>
                    <a:ea typeface="微软雅黑" panose="020B0503020204020204" pitchFamily="34" charset="-122"/>
                  </a:rPr>
                  <a:t>为与租赁期数对应的利率；</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          </a:t>
                </a:r>
                <a14:m>
                  <m:oMath xmlns:m="http://schemas.openxmlformats.org/officeDocument/2006/math">
                    <m:r>
                      <m:rPr>
                        <m:sty m:val="p"/>
                      </m:rPr>
                      <a:rPr lang="en-US" altLang="zh-CN" b="0" i="0" smtClean="0">
                        <a:solidFill>
                          <a:schemeClr val="bg1"/>
                        </a:solidFill>
                        <a:latin typeface="Cambria Math" panose="02040503050406030204" pitchFamily="18" charset="0"/>
                        <a:ea typeface="微软雅黑" panose="020B0503020204020204" pitchFamily="34" charset="-122"/>
                      </a:rPr>
                      <m:t>r</m:t>
                    </m:r>
                  </m:oMath>
                </a14:m>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为附加率</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484743" y="1477959"/>
                <a:ext cx="7387865" cy="4022383"/>
              </a:xfrm>
              <a:prstGeom prst="rect">
                <a:avLst/>
              </a:prstGeom>
              <a:blipFill rotWithShape="0">
                <a:blip r:embed="rId6"/>
                <a:stretch>
                  <a:fillRect r="-165"/>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77342128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矩形 1"/>
          <p:cNvSpPr/>
          <p:nvPr/>
        </p:nvSpPr>
        <p:spPr>
          <a:xfrm>
            <a:off x="794443" y="736838"/>
            <a:ext cx="7045822" cy="584775"/>
          </a:xfrm>
          <a:prstGeom prst="rect">
            <a:avLst/>
          </a:prstGeom>
        </p:spPr>
        <p:txBody>
          <a:bodyPr wrap="square">
            <a:spAutoFit/>
          </a:bodyPr>
          <a:lstStyle/>
          <a:p>
            <a:pPr algn="just"/>
            <a:r>
              <a:rPr lang="en-US" altLang="zh-CN" sz="3200" b="1" dirty="0">
                <a:solidFill>
                  <a:srgbClr val="FFFF00"/>
                </a:solidFill>
              </a:rPr>
              <a:t>【</a:t>
            </a:r>
            <a:r>
              <a:rPr lang="zh-CN" altLang="en-US" sz="3200" b="1" dirty="0">
                <a:solidFill>
                  <a:srgbClr val="FFFF00"/>
                </a:solidFill>
              </a:rPr>
              <a:t>例</a:t>
            </a:r>
            <a:r>
              <a:rPr lang="en-US" altLang="zh-CN" sz="3200" b="1" dirty="0">
                <a:solidFill>
                  <a:srgbClr val="FFFF00"/>
                </a:solidFill>
              </a:rPr>
              <a:t>】</a:t>
            </a:r>
            <a:r>
              <a:rPr lang="zh-CN" altLang="en-US" sz="3200" b="1" dirty="0">
                <a:solidFill>
                  <a:srgbClr val="FFFF00"/>
                </a:solidFill>
              </a:rPr>
              <a:t>按照附加率法计算租金</a:t>
            </a:r>
          </a:p>
        </p:txBody>
      </p:sp>
      <mc:AlternateContent xmlns:mc="http://schemas.openxmlformats.org/markup-compatibility/2006" xmlns:a14="http://schemas.microsoft.com/office/drawing/2010/main">
        <mc:Choice Requires="a14">
          <p:sp>
            <p:nvSpPr>
              <p:cNvPr id="3" name="矩形 2"/>
              <p:cNvSpPr/>
              <p:nvPr/>
            </p:nvSpPr>
            <p:spPr>
              <a:xfrm>
                <a:off x="433293" y="1377830"/>
                <a:ext cx="7387865" cy="2329740"/>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1</a:t>
                </a:r>
                <a:r>
                  <a:rPr lang="zh-CN" altLang="en-US" dirty="0">
                    <a:solidFill>
                      <a:schemeClr val="bg1"/>
                    </a:solidFill>
                    <a:latin typeface="微软雅黑" panose="020B0503020204020204" pitchFamily="34" charset="-122"/>
                    <a:ea typeface="微软雅黑" panose="020B0503020204020204" pitchFamily="34" charset="-122"/>
                  </a:rPr>
                  <a:t>、租赁公司拟出租给某企业一台设备，设备的价格为</a:t>
                </a:r>
                <a:r>
                  <a:rPr lang="en-US" altLang="zh-CN" dirty="0">
                    <a:solidFill>
                      <a:schemeClr val="bg1"/>
                    </a:solidFill>
                    <a:latin typeface="微软雅黑" panose="020B0503020204020204" pitchFamily="34" charset="-122"/>
                    <a:ea typeface="微软雅黑" panose="020B0503020204020204" pitchFamily="34" charset="-122"/>
                  </a:rPr>
                  <a:t>68</a:t>
                </a:r>
                <a:r>
                  <a:rPr lang="zh-CN" altLang="en-US" dirty="0">
                    <a:solidFill>
                      <a:schemeClr val="bg1"/>
                    </a:solidFill>
                    <a:latin typeface="微软雅黑" panose="020B0503020204020204" pitchFamily="34" charset="-122"/>
                    <a:ea typeface="微软雅黑" panose="020B0503020204020204" pitchFamily="34" charset="-122"/>
                  </a:rPr>
                  <a:t>万元，租期为</a:t>
                </a:r>
                <a:r>
                  <a:rPr lang="en-US" altLang="zh-CN" dirty="0">
                    <a:solidFill>
                      <a:schemeClr val="bg1"/>
                    </a:solidFill>
                    <a:latin typeface="微软雅黑" panose="020B0503020204020204" pitchFamily="34" charset="-122"/>
                    <a:ea typeface="微软雅黑" panose="020B0503020204020204" pitchFamily="34" charset="-122"/>
                  </a:rPr>
                  <a:t>5</a:t>
                </a:r>
                <a:r>
                  <a:rPr lang="zh-CN" altLang="en-US" dirty="0">
                    <a:solidFill>
                      <a:schemeClr val="bg1"/>
                    </a:solidFill>
                    <a:latin typeface="微软雅黑" panose="020B0503020204020204" pitchFamily="34" charset="-122"/>
                    <a:ea typeface="微软雅黑" panose="020B0503020204020204" pitchFamily="34" charset="-122"/>
                  </a:rPr>
                  <a:t>年，每年年末支付租金，折现率为</a:t>
                </a:r>
                <a:r>
                  <a:rPr lang="en-US" altLang="zh-CN" dirty="0">
                    <a:solidFill>
                      <a:schemeClr val="bg1"/>
                    </a:solidFill>
                    <a:latin typeface="微软雅黑" panose="020B0503020204020204" pitchFamily="34" charset="-122"/>
                    <a:ea typeface="微软雅黑" panose="020B0503020204020204" pitchFamily="34" charset="-122"/>
                  </a:rPr>
                  <a:t>10%</a:t>
                </a:r>
                <a:r>
                  <a:rPr lang="zh-CN" altLang="en-US" dirty="0">
                    <a:solidFill>
                      <a:schemeClr val="bg1"/>
                    </a:solidFill>
                    <a:latin typeface="微软雅黑" panose="020B0503020204020204" pitchFamily="34" charset="-122"/>
                    <a:ea typeface="微软雅黑" panose="020B0503020204020204" pitchFamily="34" charset="-122"/>
                  </a:rPr>
                  <a:t>，附加率为</a:t>
                </a:r>
                <a:r>
                  <a:rPr lang="en-US" altLang="zh-CN" dirty="0">
                    <a:solidFill>
                      <a:schemeClr val="bg1"/>
                    </a:solidFill>
                    <a:latin typeface="微软雅黑" panose="020B0503020204020204" pitchFamily="34" charset="-122"/>
                    <a:ea typeface="微软雅黑" panose="020B0503020204020204" pitchFamily="34" charset="-122"/>
                  </a:rPr>
                  <a:t>4%</a:t>
                </a:r>
                <a:r>
                  <a:rPr lang="zh-CN" altLang="en-US" dirty="0">
                    <a:solidFill>
                      <a:schemeClr val="bg1"/>
                    </a:solidFill>
                    <a:latin typeface="微软雅黑" panose="020B0503020204020204" pitchFamily="34" charset="-122"/>
                    <a:ea typeface="微软雅黑" panose="020B0503020204020204" pitchFamily="34" charset="-122"/>
                  </a:rPr>
                  <a:t>，问每年租金多少？</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解</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a:t>
                </a:r>
                <a14:m>
                  <m:oMath xmlns:m="http://schemas.openxmlformats.org/officeDocument/2006/math">
                    <m:r>
                      <a:rPr lang="en-US" altLang="zh-CN" b="0" i="1" smtClean="0">
                        <a:solidFill>
                          <a:schemeClr val="bg1"/>
                        </a:solidFill>
                        <a:latin typeface="Cambria Math" panose="02040503050406030204" pitchFamily="18" charset="0"/>
                        <a:ea typeface="微软雅黑" panose="020B0503020204020204" pitchFamily="34" charset="-122"/>
                      </a:rPr>
                      <m:t>𝑅</m:t>
                    </m:r>
                    <m:r>
                      <a:rPr lang="en-US" altLang="zh-CN" i="1" smtClean="0">
                        <a:solidFill>
                          <a:schemeClr val="bg1"/>
                        </a:solidFill>
                        <a:latin typeface="Cambria Math" panose="02040503050406030204" pitchFamily="18" charset="0"/>
                        <a:ea typeface="微软雅黑" panose="020B0503020204020204" pitchFamily="34" charset="-122"/>
                      </a:rPr>
                      <m:t>=</m:t>
                    </m:r>
                    <m:r>
                      <a:rPr lang="en-US" altLang="zh-CN" b="0" i="1" smtClean="0">
                        <a:solidFill>
                          <a:schemeClr val="bg1"/>
                        </a:solidFill>
                        <a:latin typeface="Cambria Math" panose="02040503050406030204" pitchFamily="18" charset="0"/>
                        <a:ea typeface="微软雅黑" panose="020B0503020204020204" pitchFamily="34" charset="-122"/>
                      </a:rPr>
                      <m:t>68</m:t>
                    </m:r>
                    <m:r>
                      <a:rPr lang="en-US" altLang="zh-CN" b="0" i="1" smtClean="0">
                        <a:solidFill>
                          <a:schemeClr val="bg1"/>
                        </a:solidFill>
                        <a:latin typeface="Cambria Math" panose="02040503050406030204" pitchFamily="18" charset="0"/>
                        <a:ea typeface="Cambria Math" panose="02040503050406030204" pitchFamily="18" charset="0"/>
                      </a:rPr>
                      <m:t>×</m:t>
                    </m:r>
                    <m:f>
                      <m:fPr>
                        <m:ctrlPr>
                          <a:rPr lang="en-US" altLang="zh-CN" b="0" i="1" smtClean="0">
                            <a:solidFill>
                              <a:schemeClr val="bg1"/>
                            </a:solidFill>
                            <a:latin typeface="Cambria Math" panose="02040503050406030204" pitchFamily="18" charset="0"/>
                            <a:ea typeface="Cambria Math" panose="02040503050406030204" pitchFamily="18" charset="0"/>
                          </a:rPr>
                        </m:ctrlPr>
                      </m:fPr>
                      <m:num>
                        <m:r>
                          <a:rPr lang="en-US" altLang="zh-CN" b="0" i="1" smtClean="0">
                            <a:solidFill>
                              <a:schemeClr val="bg1"/>
                            </a:solidFill>
                            <a:latin typeface="Cambria Math" panose="02040503050406030204" pitchFamily="18" charset="0"/>
                            <a:ea typeface="Cambria Math" panose="02040503050406030204" pitchFamily="18" charset="0"/>
                          </a:rPr>
                          <m:t>1+5×10%</m:t>
                        </m:r>
                      </m:num>
                      <m:den>
                        <m:r>
                          <a:rPr lang="en-US" altLang="zh-CN" b="0" i="1" smtClean="0">
                            <a:solidFill>
                              <a:schemeClr val="bg1"/>
                            </a:solidFill>
                            <a:latin typeface="Cambria Math" panose="02040503050406030204" pitchFamily="18" charset="0"/>
                            <a:ea typeface="Cambria Math" panose="02040503050406030204" pitchFamily="18" charset="0"/>
                          </a:rPr>
                          <m:t>5</m:t>
                        </m:r>
                      </m:den>
                    </m:f>
                    <m:r>
                      <a:rPr lang="en-US" altLang="zh-CN" b="0" i="1" smtClean="0">
                        <a:solidFill>
                          <a:schemeClr val="bg1"/>
                        </a:solidFill>
                        <a:latin typeface="Cambria Math" panose="02040503050406030204" pitchFamily="18" charset="0"/>
                        <a:ea typeface="微软雅黑" panose="020B0503020204020204" pitchFamily="34" charset="-122"/>
                      </a:rPr>
                      <m:t>+68</m:t>
                    </m:r>
                    <m:r>
                      <a:rPr lang="en-US" altLang="zh-CN" b="0" i="1" smtClean="0">
                        <a:solidFill>
                          <a:schemeClr val="bg1"/>
                        </a:solidFill>
                        <a:latin typeface="Cambria Math" panose="02040503050406030204" pitchFamily="18" charset="0"/>
                        <a:ea typeface="Cambria Math" panose="02040503050406030204" pitchFamily="18" charset="0"/>
                      </a:rPr>
                      <m:t>×4%=23.12</m:t>
                    </m:r>
                    <m:r>
                      <a:rPr lang="zh-CN" altLang="en-US" i="1">
                        <a:solidFill>
                          <a:schemeClr val="bg1"/>
                        </a:solidFill>
                        <a:latin typeface="Cambria Math" panose="02040503050406030204" pitchFamily="18" charset="0"/>
                        <a:ea typeface="Cambria Math" panose="02040503050406030204" pitchFamily="18" charset="0"/>
                      </a:rPr>
                      <m:t>万元</m:t>
                    </m:r>
                  </m:oMath>
                </a14:m>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433293" y="1377830"/>
                <a:ext cx="7387865" cy="2329740"/>
              </a:xfrm>
              <a:prstGeom prst="rect">
                <a:avLst/>
              </a:prstGeom>
              <a:blipFill rotWithShape="0">
                <a:blip r:embed="rId6"/>
                <a:stretch>
                  <a:fillRect r="-495"/>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618567229"/>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5"/>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E:\大学\动网\图片素材\u=3052342896,168739604&amp;fm=27&amp;gp=0.pngu=3052342896,168739604&amp;fm=27&amp;gp=0"/>
          <p:cNvPicPr>
            <a:picLocks noChangeAspect="1"/>
          </p:cNvPicPr>
          <p:nvPr/>
        </p:nvPicPr>
        <p:blipFill>
          <a:blip r:embed="rId6"/>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矩形 1"/>
          <p:cNvSpPr/>
          <p:nvPr/>
        </p:nvSpPr>
        <p:spPr>
          <a:xfrm>
            <a:off x="794443" y="736838"/>
            <a:ext cx="7045822" cy="584775"/>
          </a:xfrm>
          <a:prstGeom prst="rect">
            <a:avLst/>
          </a:prstGeom>
        </p:spPr>
        <p:txBody>
          <a:bodyPr wrap="square">
            <a:spAutoFit/>
          </a:bodyPr>
          <a:lstStyle/>
          <a:p>
            <a:pPr algn="just"/>
            <a:r>
              <a:rPr lang="zh-CN" altLang="en-US" sz="3200" b="1" dirty="0">
                <a:solidFill>
                  <a:srgbClr val="FFFF00"/>
                </a:solidFill>
              </a:rPr>
              <a:t>租金的计算（附加率法和年金法）</a:t>
            </a:r>
          </a:p>
        </p:txBody>
      </p:sp>
      <p:sp>
        <p:nvSpPr>
          <p:cNvPr id="3" name="矩形 2"/>
          <p:cNvSpPr/>
          <p:nvPr/>
        </p:nvSpPr>
        <p:spPr>
          <a:xfrm>
            <a:off x="424903" y="1515616"/>
            <a:ext cx="7387865" cy="2585323"/>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2</a:t>
            </a:r>
            <a:r>
              <a:rPr lang="zh-CN" altLang="en-US" dirty="0">
                <a:solidFill>
                  <a:schemeClr val="bg1"/>
                </a:solidFill>
                <a:latin typeface="微软雅黑" panose="020B0503020204020204" pitchFamily="34" charset="-122"/>
                <a:ea typeface="微软雅黑" panose="020B0503020204020204" pitchFamily="34" charset="-122"/>
              </a:rPr>
              <a:t>、年金法</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年金法是将一项租赁资产价值按相同比率分摊到未来各租赁期间内的租金计算方法。年金法计算有期末支付和期初支付租金之分。</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① 期末支付方式：是在每期期末等额支付租金，每期租金</a:t>
            </a:r>
            <a:r>
              <a:rPr lang="en-US" altLang="zh-CN" dirty="0">
                <a:solidFill>
                  <a:schemeClr val="bg1"/>
                </a:solidFill>
                <a:latin typeface="微软雅黑" panose="020B0503020204020204" pitchFamily="34" charset="-122"/>
                <a:ea typeface="微软雅黑" panose="020B0503020204020204" pitchFamily="34" charset="-122"/>
              </a:rPr>
              <a:t>R</a:t>
            </a:r>
            <a:r>
              <a:rPr lang="zh-CN" altLang="en-US" dirty="0">
                <a:solidFill>
                  <a:schemeClr val="bg1"/>
                </a:solidFill>
                <a:latin typeface="微软雅黑" panose="020B0503020204020204" pitchFamily="34" charset="-122"/>
                <a:ea typeface="微软雅黑" panose="020B0503020204020204" pitchFamily="34" charset="-122"/>
              </a:rPr>
              <a:t>的表达式为：</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graphicFrame>
        <p:nvGraphicFramePr>
          <p:cNvPr id="14" name="对象 422915"/>
          <p:cNvGraphicFramePr>
            <a:graphicFrameLocks/>
          </p:cNvGraphicFramePr>
          <p:nvPr>
            <p:extLst>
              <p:ext uri="{D42A27DB-BD31-4B8C-83A1-F6EECF244321}">
                <p14:modId xmlns:p14="http://schemas.microsoft.com/office/powerpoint/2010/main" val="1316228944"/>
              </p:ext>
            </p:extLst>
          </p:nvPr>
        </p:nvGraphicFramePr>
        <p:xfrm>
          <a:off x="2168812" y="3582444"/>
          <a:ext cx="3900048" cy="1194098"/>
        </p:xfrm>
        <a:graphic>
          <a:graphicData uri="http://schemas.openxmlformats.org/presentationml/2006/ole">
            <mc:AlternateContent xmlns:mc="http://schemas.openxmlformats.org/markup-compatibility/2006">
              <mc:Choice xmlns:v="urn:schemas-microsoft-com:vml" Requires="v">
                <p:oleObj spid="_x0000_s7199" r:id="rId7" imgW="1092200" imgH="457200" progId="Equation.3">
                  <p:embed/>
                </p:oleObj>
              </mc:Choice>
              <mc:Fallback>
                <p:oleObj r:id="rId7" imgW="1092200" imgH="457200"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8812" y="3582444"/>
                        <a:ext cx="3900048" cy="1194098"/>
                      </a:xfrm>
                      <a:prstGeom prst="rect">
                        <a:avLst/>
                      </a:prstGeom>
                      <a:noFill/>
                      <a:ln>
                        <a:noFill/>
                      </a:ln>
                    </p:spPr>
                  </p:pic>
                </p:oleObj>
              </mc:Fallback>
            </mc:AlternateContent>
          </a:graphicData>
        </a:graphic>
      </p:graphicFrame>
    </p:spTree>
    <p:custDataLst>
      <p:tags r:id="rId2"/>
    </p:custDataLst>
    <p:extLst>
      <p:ext uri="{BB962C8B-B14F-4D97-AF65-F5344CB8AC3E}">
        <p14:creationId xmlns:p14="http://schemas.microsoft.com/office/powerpoint/2010/main" val="1086017300"/>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5"/>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E:\大学\动网\图片素材\u=3052342896,168739604&amp;fm=27&amp;gp=0.pngu=3052342896,168739604&amp;fm=27&amp;gp=0"/>
          <p:cNvPicPr>
            <a:picLocks noChangeAspect="1"/>
          </p:cNvPicPr>
          <p:nvPr/>
        </p:nvPicPr>
        <p:blipFill>
          <a:blip r:embed="rId6"/>
          <a:srcRect/>
          <a:stretch>
            <a:fillRect/>
          </a:stretch>
        </p:blipFill>
        <p:spPr>
          <a:xfrm>
            <a:off x="8272910" y="140671"/>
            <a:ext cx="684000" cy="684000"/>
          </a:xfrm>
          <a:prstGeom prst="rect">
            <a:avLst/>
          </a:prstGeom>
        </p:spPr>
      </p:pic>
      <p:sp>
        <p:nvSpPr>
          <p:cNvPr id="10" name="矩形 9"/>
          <p:cNvSpPr/>
          <p:nvPr/>
        </p:nvSpPr>
        <p:spPr>
          <a:xfrm>
            <a:off x="484744" y="482671"/>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矩形 1"/>
          <p:cNvSpPr/>
          <p:nvPr/>
        </p:nvSpPr>
        <p:spPr>
          <a:xfrm>
            <a:off x="794443" y="736838"/>
            <a:ext cx="7045822" cy="584775"/>
          </a:xfrm>
          <a:prstGeom prst="rect">
            <a:avLst/>
          </a:prstGeom>
        </p:spPr>
        <p:txBody>
          <a:bodyPr wrap="square">
            <a:spAutoFit/>
          </a:bodyPr>
          <a:lstStyle/>
          <a:p>
            <a:pPr algn="just"/>
            <a:r>
              <a:rPr lang="zh-CN" altLang="en-US" sz="3200" b="1" dirty="0">
                <a:solidFill>
                  <a:srgbClr val="FFFF00"/>
                </a:solidFill>
              </a:rPr>
              <a:t>租金的计算（附加率法和年金法）</a:t>
            </a:r>
          </a:p>
        </p:txBody>
      </p:sp>
      <p:sp>
        <p:nvSpPr>
          <p:cNvPr id="3" name="矩形 2"/>
          <p:cNvSpPr/>
          <p:nvPr/>
        </p:nvSpPr>
        <p:spPr>
          <a:xfrm>
            <a:off x="433294" y="1532026"/>
            <a:ext cx="7387865" cy="2585323"/>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2</a:t>
            </a:r>
            <a:r>
              <a:rPr lang="zh-CN" altLang="en-US" dirty="0">
                <a:solidFill>
                  <a:schemeClr val="bg1"/>
                </a:solidFill>
                <a:latin typeface="微软雅黑" panose="020B0503020204020204" pitchFamily="34" charset="-122"/>
                <a:ea typeface="微软雅黑" panose="020B0503020204020204" pitchFamily="34" charset="-122"/>
              </a:rPr>
              <a:t>、年金法</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年金法是将一项租赁资产价值按相同比率分摊到未来各租赁期间内的租金计算方法。年金法计算有期末支付和期初支付租金之分。</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① </a:t>
            </a:r>
            <a:r>
              <a:rPr lang="zh-CN" altLang="en-US" dirty="0">
                <a:solidFill>
                  <a:srgbClr val="FF0000"/>
                </a:solidFill>
                <a:latin typeface="微软雅黑" panose="020B0503020204020204" pitchFamily="34" charset="-122"/>
                <a:ea typeface="微软雅黑" panose="020B0503020204020204" pitchFamily="34" charset="-122"/>
              </a:rPr>
              <a:t>期初</a:t>
            </a:r>
            <a:r>
              <a:rPr lang="zh-CN" altLang="en-US" dirty="0">
                <a:solidFill>
                  <a:schemeClr val="bg1"/>
                </a:solidFill>
                <a:latin typeface="微软雅黑" panose="020B0503020204020204" pitchFamily="34" charset="-122"/>
                <a:ea typeface="微软雅黑" panose="020B0503020204020204" pitchFamily="34" charset="-122"/>
              </a:rPr>
              <a:t>支付方式：是在每期</a:t>
            </a:r>
            <a:r>
              <a:rPr lang="zh-CN" altLang="en-US" dirty="0">
                <a:solidFill>
                  <a:srgbClr val="FF0000"/>
                </a:solidFill>
                <a:latin typeface="微软雅黑" panose="020B0503020204020204" pitchFamily="34" charset="-122"/>
                <a:ea typeface="微软雅黑" panose="020B0503020204020204" pitchFamily="34" charset="-122"/>
              </a:rPr>
              <a:t>期初</a:t>
            </a:r>
            <a:r>
              <a:rPr lang="zh-CN" altLang="en-US" dirty="0">
                <a:solidFill>
                  <a:schemeClr val="bg1"/>
                </a:solidFill>
                <a:latin typeface="微软雅黑" panose="020B0503020204020204" pitchFamily="34" charset="-122"/>
                <a:ea typeface="微软雅黑" panose="020B0503020204020204" pitchFamily="34" charset="-122"/>
              </a:rPr>
              <a:t>等额支付租金，每期租金</a:t>
            </a:r>
            <a:r>
              <a:rPr lang="en-US" altLang="zh-CN" dirty="0">
                <a:solidFill>
                  <a:schemeClr val="bg1"/>
                </a:solidFill>
                <a:latin typeface="微软雅黑" panose="020B0503020204020204" pitchFamily="34" charset="-122"/>
                <a:ea typeface="微软雅黑" panose="020B0503020204020204" pitchFamily="34" charset="-122"/>
              </a:rPr>
              <a:t>R</a:t>
            </a:r>
            <a:r>
              <a:rPr lang="zh-CN" altLang="en-US" dirty="0">
                <a:solidFill>
                  <a:schemeClr val="bg1"/>
                </a:solidFill>
                <a:latin typeface="微软雅黑" panose="020B0503020204020204" pitchFamily="34" charset="-122"/>
                <a:ea typeface="微软雅黑" panose="020B0503020204020204" pitchFamily="34" charset="-122"/>
              </a:rPr>
              <a:t>的表达式为：</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graphicFrame>
        <p:nvGraphicFramePr>
          <p:cNvPr id="15" name="内容占位符 423938"/>
          <p:cNvGraphicFramePr>
            <a:graphicFrameLocks noGrp="1"/>
          </p:cNvGraphicFramePr>
          <p:nvPr>
            <p:ph sz="half" idx="4294967295"/>
            <p:extLst>
              <p:ext uri="{D42A27DB-BD31-4B8C-83A1-F6EECF244321}">
                <p14:modId xmlns:p14="http://schemas.microsoft.com/office/powerpoint/2010/main" val="610159300"/>
              </p:ext>
            </p:extLst>
          </p:nvPr>
        </p:nvGraphicFramePr>
        <p:xfrm>
          <a:off x="2814137" y="3592194"/>
          <a:ext cx="2734893" cy="1050310"/>
        </p:xfrm>
        <a:graphic>
          <a:graphicData uri="http://schemas.openxmlformats.org/presentationml/2006/ole">
            <mc:AlternateContent xmlns:mc="http://schemas.openxmlformats.org/markup-compatibility/2006">
              <mc:Choice xmlns:v="urn:schemas-microsoft-com:vml" Requires="v">
                <p:oleObj spid="_x0000_s8222" r:id="rId7" imgW="1104900" imgH="457200" progId="Equation.3">
                  <p:embed/>
                </p:oleObj>
              </mc:Choice>
              <mc:Fallback>
                <p:oleObj r:id="rId7" imgW="1104900" imgH="457200"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14137" y="3592194"/>
                        <a:ext cx="2734893" cy="1050310"/>
                      </a:xfrm>
                      <a:prstGeom prst="rect">
                        <a:avLst/>
                      </a:prstGeom>
                      <a:noFill/>
                      <a:ln>
                        <a:noFill/>
                      </a:ln>
                    </p:spPr>
                  </p:pic>
                </p:oleObj>
              </mc:Fallback>
            </mc:AlternateContent>
          </a:graphicData>
        </a:graphic>
      </p:graphicFrame>
    </p:spTree>
    <p:custDataLst>
      <p:tags r:id="rId2"/>
    </p:custDataLst>
    <p:extLst>
      <p:ext uri="{BB962C8B-B14F-4D97-AF65-F5344CB8AC3E}">
        <p14:creationId xmlns:p14="http://schemas.microsoft.com/office/powerpoint/2010/main" val="2891864870"/>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t>
            </a:r>
            <a:r>
              <a:rPr lang="zh-CN" altLang="en-US" dirty="0"/>
              <a:t>例</a:t>
            </a:r>
            <a:r>
              <a:rPr lang="en-US" altLang="zh-CN" dirty="0"/>
              <a:t>】</a:t>
            </a:r>
            <a:r>
              <a:rPr lang="zh-CN" altLang="en-US" dirty="0"/>
              <a:t>年金法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设折现率为</a:t>
                </a:r>
                <a:r>
                  <a:rPr lang="en-US" altLang="zh-CN" dirty="0"/>
                  <a:t>12%</a:t>
                </a:r>
                <a:r>
                  <a:rPr lang="zh-CN" altLang="en-US" dirty="0"/>
                  <a:t>，其余数据与前例相同，试分别按每年年末和年初支付方式计算租金。</a:t>
                </a:r>
                <a:endParaRPr lang="en-US" altLang="zh-CN" dirty="0"/>
              </a:p>
              <a:p>
                <a:r>
                  <a:rPr lang="zh-CN" altLang="en-US" dirty="0"/>
                  <a:t>解：按年末支付方式：</a:t>
                </a:r>
                <a:endParaRPr lang="en-US" altLang="zh-CN" dirty="0"/>
              </a:p>
              <a:p>
                <a14:m>
                  <m:oMath xmlns:m="http://schemas.openxmlformats.org/officeDocument/2006/math">
                    <m:r>
                      <a:rPr lang="en-US" altLang="zh-CN" b="0" i="1" smtClean="0">
                        <a:latin typeface="Cambria Math" panose="02040503050406030204" pitchFamily="18" charset="0"/>
                      </a:rPr>
                      <m:t>𝑅</m:t>
                    </m:r>
                    <m:r>
                      <a:rPr lang="en-US" altLang="zh-CN" i="1" smtClean="0">
                        <a:latin typeface="Cambria Math" panose="02040503050406030204" pitchFamily="18" charset="0"/>
                      </a:rPr>
                      <m:t>=</m:t>
                    </m:r>
                    <m:r>
                      <a:rPr lang="en-US" altLang="zh-CN" b="0" i="1" smtClean="0">
                        <a:latin typeface="Cambria Math" panose="02040503050406030204" pitchFamily="18" charset="0"/>
                      </a:rPr>
                      <m:t>68</m:t>
                    </m:r>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12%×</m:t>
                        </m:r>
                        <m:sSup>
                          <m:sSupPr>
                            <m:ctrlPr>
                              <a:rPr lang="en-US" altLang="zh-CN" b="0"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(1+12%)</m:t>
                            </m:r>
                          </m:e>
                          <m:sup>
                            <m:r>
                              <a:rPr lang="en-US" altLang="zh-CN" b="0" i="1" smtClean="0">
                                <a:latin typeface="Cambria Math" panose="02040503050406030204" pitchFamily="18" charset="0"/>
                                <a:ea typeface="Cambria Math" panose="02040503050406030204" pitchFamily="18" charset="0"/>
                              </a:rPr>
                              <m:t>5</m:t>
                            </m:r>
                          </m:sup>
                        </m:sSup>
                      </m:num>
                      <m:den>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(1+12%)</m:t>
                            </m:r>
                          </m:e>
                          <m:sup>
                            <m:r>
                              <a:rPr lang="en-US" altLang="zh-CN" i="1">
                                <a:latin typeface="Cambria Math" panose="02040503050406030204" pitchFamily="18" charset="0"/>
                                <a:ea typeface="Cambria Math" panose="02040503050406030204" pitchFamily="18" charset="0"/>
                              </a:rPr>
                              <m:t>5</m:t>
                            </m:r>
                          </m:sup>
                        </m:sSup>
                        <m:r>
                          <a:rPr lang="en-US" altLang="zh-CN" b="0" i="1" smtClean="0">
                            <a:latin typeface="Cambria Math" panose="02040503050406030204" pitchFamily="18" charset="0"/>
                            <a:ea typeface="Cambria Math" panose="02040503050406030204" pitchFamily="18" charset="0"/>
                          </a:rPr>
                          <m:t>−1</m:t>
                        </m:r>
                      </m:den>
                    </m:f>
                    <m:r>
                      <a:rPr lang="en-US" altLang="zh-CN" b="0" i="1" smtClean="0">
                        <a:latin typeface="Cambria Math" panose="02040503050406030204" pitchFamily="18" charset="0"/>
                        <a:ea typeface="Cambria Math" panose="02040503050406030204" pitchFamily="18" charset="0"/>
                      </a:rPr>
                      <m:t>=68×0.2774=18.86</m:t>
                    </m:r>
                  </m:oMath>
                </a14:m>
                <a:r>
                  <a:rPr lang="zh-CN" altLang="en-US" b="0" dirty="0">
                    <a:ea typeface="Cambria Math" panose="02040503050406030204" pitchFamily="18" charset="0"/>
                  </a:rPr>
                  <a:t>万元</a:t>
                </a:r>
                <a:endParaRPr lang="en-US" altLang="zh-CN" b="0" dirty="0">
                  <a:ea typeface="Cambria Math" panose="02040503050406030204" pitchFamily="18" charset="0"/>
                </a:endParaRPr>
              </a:p>
              <a:p>
                <a:endParaRPr lang="en-US" altLang="zh-CN" dirty="0"/>
              </a:p>
              <a:p>
                <a:r>
                  <a:rPr lang="zh-CN" altLang="en-US" dirty="0"/>
                  <a:t>按年初支付方式：</a:t>
                </a:r>
                <a:endParaRPr lang="en-US" altLang="zh-CN" dirty="0"/>
              </a:p>
              <a:p>
                <a14:m>
                  <m:oMath xmlns:m="http://schemas.openxmlformats.org/officeDocument/2006/math">
                    <m:r>
                      <a:rPr lang="en-US" altLang="zh-CN" i="1">
                        <a:latin typeface="Cambria Math" panose="02040503050406030204" pitchFamily="18" charset="0"/>
                      </a:rPr>
                      <m:t>𝑅</m:t>
                    </m:r>
                    <m:r>
                      <a:rPr lang="en-US" altLang="zh-CN" i="1" smtClean="0">
                        <a:latin typeface="Cambria Math" panose="02040503050406030204" pitchFamily="18" charset="0"/>
                      </a:rPr>
                      <m:t>=</m:t>
                    </m:r>
                    <m:r>
                      <a:rPr lang="en-US" altLang="zh-CN" b="0" i="1" smtClean="0">
                        <a:latin typeface="Cambria Math" panose="02040503050406030204" pitchFamily="18" charset="0"/>
                      </a:rPr>
                      <m:t>18.86/1.12</m:t>
                    </m:r>
                    <m:r>
                      <a:rPr lang="en-US" altLang="zh-CN" i="1">
                        <a:latin typeface="Cambria Math" panose="02040503050406030204" pitchFamily="18" charset="0"/>
                      </a:rPr>
                      <m:t>=</m:t>
                    </m:r>
                    <m:r>
                      <a:rPr lang="en-US" altLang="zh-CN" b="0" i="1" smtClean="0">
                        <a:latin typeface="Cambria Math" panose="02040503050406030204" pitchFamily="18" charset="0"/>
                      </a:rPr>
                      <m:t>16.84</m:t>
                    </m:r>
                  </m:oMath>
                </a14:m>
                <a:r>
                  <a:rPr lang="zh-CN" altLang="en-US" dirty="0"/>
                  <a:t>万元</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61650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4" y="32856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矩形 1"/>
          <p:cNvSpPr/>
          <p:nvPr/>
        </p:nvSpPr>
        <p:spPr>
          <a:xfrm>
            <a:off x="794443" y="736838"/>
            <a:ext cx="7045822" cy="584775"/>
          </a:xfrm>
          <a:prstGeom prst="rect">
            <a:avLst/>
          </a:prstGeom>
        </p:spPr>
        <p:txBody>
          <a:bodyPr wrap="square">
            <a:spAutoFit/>
          </a:bodyPr>
          <a:lstStyle/>
          <a:p>
            <a:pPr algn="just"/>
            <a:r>
              <a:rPr lang="zh-CN" altLang="en-US" sz="3200" b="1" dirty="0">
                <a:solidFill>
                  <a:srgbClr val="FFFF00"/>
                </a:solidFill>
              </a:rPr>
              <a:t>购买设备方案的净现金流量</a:t>
            </a:r>
          </a:p>
        </p:txBody>
      </p:sp>
      <p:sp>
        <p:nvSpPr>
          <p:cNvPr id="3" name="矩形 2"/>
          <p:cNvSpPr/>
          <p:nvPr/>
        </p:nvSpPr>
        <p:spPr>
          <a:xfrm>
            <a:off x="433293" y="1678455"/>
            <a:ext cx="7387865" cy="1754326"/>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2</a:t>
            </a:r>
            <a:r>
              <a:rPr lang="zh-CN" altLang="en-US" dirty="0">
                <a:solidFill>
                  <a:schemeClr val="bg1"/>
                </a:solidFill>
                <a:latin typeface="微软雅黑" panose="020B0503020204020204" pitchFamily="34" charset="-122"/>
                <a:ea typeface="微软雅黑" panose="020B0503020204020204" pitchFamily="34" charset="-122"/>
              </a:rPr>
              <a:t>、净现金流量 ＝营业收入－经营成本－设备购置费－贷款利息－与营业相关的税金－所得税</a:t>
            </a:r>
          </a:p>
          <a:p>
            <a:pPr lvl="1">
              <a:lnSpc>
                <a:spcPct val="150000"/>
              </a:lnSpc>
              <a:buClr>
                <a:srgbClr val="FFFF00"/>
              </a:buClr>
            </a:pP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4138537956"/>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4" y="32856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矩形 1"/>
          <p:cNvSpPr/>
          <p:nvPr/>
        </p:nvSpPr>
        <p:spPr>
          <a:xfrm>
            <a:off x="794443" y="736838"/>
            <a:ext cx="7045822" cy="584775"/>
          </a:xfrm>
          <a:prstGeom prst="rect">
            <a:avLst/>
          </a:prstGeom>
        </p:spPr>
        <p:txBody>
          <a:bodyPr wrap="square">
            <a:spAutoFit/>
          </a:bodyPr>
          <a:lstStyle/>
          <a:p>
            <a:pPr algn="just"/>
            <a:r>
              <a:rPr lang="zh-CN" altLang="en-US" sz="3200" b="1" dirty="0">
                <a:solidFill>
                  <a:srgbClr val="FFFF00"/>
                </a:solidFill>
              </a:rPr>
              <a:t>设备租赁与购置方案的经济比选</a:t>
            </a:r>
          </a:p>
        </p:txBody>
      </p:sp>
      <p:sp>
        <p:nvSpPr>
          <p:cNvPr id="3" name="矩形 2"/>
          <p:cNvSpPr/>
          <p:nvPr/>
        </p:nvSpPr>
        <p:spPr>
          <a:xfrm>
            <a:off x="433293" y="1678455"/>
            <a:ext cx="7387865" cy="3000821"/>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在工程经济互斥方案分析中，为了简化计算，常常只需比较它们之间的差异部分。而设备租赁与购置方案经济比选，最简单的方法是在假设所得到设备的收入相同的条件下，将租赁方案和购买方案的费用进行比较。 </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寿命相同：净现值法</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寿命不相同：净年值法</a:t>
            </a:r>
          </a:p>
        </p:txBody>
      </p:sp>
    </p:spTree>
    <p:custDataLst>
      <p:tags r:id="rId1"/>
    </p:custDataLst>
    <p:extLst>
      <p:ext uri="{BB962C8B-B14F-4D97-AF65-F5344CB8AC3E}">
        <p14:creationId xmlns:p14="http://schemas.microsoft.com/office/powerpoint/2010/main" val="1011181720"/>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14400" y="635000"/>
            <a:ext cx="7315200" cy="1607344"/>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某施工企业以经营租赁的方式向设备租赁公司租赁了自卸汽车一辆，在租赁期间，施工企业不能将该自卸汽车</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 name="文本框 3"/>
          <p:cNvSpPr txBox="1"/>
          <p:nvPr>
            <p:custDataLst>
              <p:tags r:id="rId3"/>
            </p:custDataLst>
          </p:nvPr>
        </p:nvSpPr>
        <p:spPr>
          <a:xfrm>
            <a:off x="1828800" y="2089547"/>
            <a:ext cx="6400800" cy="482203"/>
          </a:xfrm>
          <a:prstGeom prst="rect">
            <a:avLst/>
          </a:prstGeom>
          <a:noFill/>
        </p:spPr>
        <p:txBody>
          <a:bodyPr vert="horz" rtlCol="0" anchor="ctr" anchorCtr="0">
            <a:noAutofit/>
          </a:bodyPr>
          <a:lstStyle/>
          <a:p>
            <a:pPr>
              <a:spcBef>
                <a:spcPct val="0"/>
              </a:spcBef>
            </a:pPr>
            <a:r>
              <a:rPr lang="zh-CN" altLang="en-US" sz="2800" dirty="0">
                <a:latin typeface="楷体_GB2312" pitchFamily="49" charset="-122"/>
                <a:ea typeface="楷体_GB2312" pitchFamily="49" charset="-122"/>
              </a:rPr>
              <a:t>已经磨损的轮胎进行更换</a:t>
            </a:r>
          </a:p>
        </p:txBody>
      </p:sp>
      <p:sp>
        <p:nvSpPr>
          <p:cNvPr id="5" name="文本框 4"/>
          <p:cNvSpPr txBox="1"/>
          <p:nvPr>
            <p:custDataLst>
              <p:tags r:id="rId4"/>
            </p:custDataLst>
          </p:nvPr>
        </p:nvSpPr>
        <p:spPr>
          <a:xfrm>
            <a:off x="1828800" y="2603897"/>
            <a:ext cx="6400800" cy="482203"/>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为防止扬尘的需要进行改装</a:t>
            </a:r>
          </a:p>
        </p:txBody>
      </p:sp>
      <p:sp>
        <p:nvSpPr>
          <p:cNvPr id="6" name="文本框 5"/>
          <p:cNvSpPr txBox="1"/>
          <p:nvPr>
            <p:custDataLst>
              <p:tags r:id="rId5"/>
            </p:custDataLst>
          </p:nvPr>
        </p:nvSpPr>
        <p:spPr>
          <a:xfrm>
            <a:off x="1828800" y="3118247"/>
            <a:ext cx="6400800" cy="482203"/>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交由多位驾驶员驾驶使用</a:t>
            </a:r>
          </a:p>
        </p:txBody>
      </p:sp>
      <p:sp>
        <p:nvSpPr>
          <p:cNvPr id="7" name="文本框 6"/>
          <p:cNvSpPr txBox="1"/>
          <p:nvPr>
            <p:custDataLst>
              <p:tags r:id="rId6"/>
            </p:custDataLst>
          </p:nvPr>
        </p:nvSpPr>
        <p:spPr>
          <a:xfrm>
            <a:off x="1828800" y="3632597"/>
            <a:ext cx="6400800" cy="482203"/>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用于为另一施工企业的贷款提供担保</a:t>
            </a:r>
          </a:p>
        </p:txBody>
      </p:sp>
      <p:sp>
        <p:nvSpPr>
          <p:cNvPr id="8" name="矩形 7"/>
          <p:cNvSpPr>
            <a:spLocks noChangeAspect="1"/>
          </p:cNvSpPr>
          <p:nvPr>
            <p:custDataLst>
              <p:tags r:id="rId7"/>
            </p:custDataLst>
          </p:nvPr>
        </p:nvSpPr>
        <p:spPr>
          <a:xfrm>
            <a:off x="1178719" y="2137767"/>
            <a:ext cx="385762" cy="385763"/>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矩形 8"/>
          <p:cNvSpPr>
            <a:spLocks noChangeAspect="1"/>
          </p:cNvSpPr>
          <p:nvPr>
            <p:custDataLst>
              <p:tags r:id="rId8"/>
            </p:custDataLst>
          </p:nvPr>
        </p:nvSpPr>
        <p:spPr>
          <a:xfrm>
            <a:off x="1178719" y="2652117"/>
            <a:ext cx="385762" cy="385762"/>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p:cNvSpPr>
            <a:spLocks noChangeAspect="1"/>
          </p:cNvSpPr>
          <p:nvPr>
            <p:custDataLst>
              <p:tags r:id="rId9"/>
            </p:custDataLst>
          </p:nvPr>
        </p:nvSpPr>
        <p:spPr>
          <a:xfrm>
            <a:off x="1178719" y="3166467"/>
            <a:ext cx="385762" cy="385763"/>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p:cNvSpPr>
            <a:spLocks noChangeAspect="1"/>
          </p:cNvSpPr>
          <p:nvPr>
            <p:custDataLst>
              <p:tags r:id="rId10"/>
            </p:custDataLst>
          </p:nvPr>
        </p:nvSpPr>
        <p:spPr>
          <a:xfrm>
            <a:off x="1178719" y="3680817"/>
            <a:ext cx="385762" cy="385762"/>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a:xfrm>
            <a:off x="6686550" y="4661297"/>
            <a:ext cx="1157288" cy="30861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19" name="文本框 18"/>
          <p:cNvSpPr txBox="1"/>
          <p:nvPr>
            <p:custDataLst>
              <p:tags r:id="rId12"/>
            </p:custDataLst>
          </p:nvPr>
        </p:nvSpPr>
        <p:spPr>
          <a:xfrm>
            <a:off x="1828800" y="4146947"/>
            <a:ext cx="6400800" cy="482203"/>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用做本企业抵押贷款的担保物 </a:t>
            </a:r>
          </a:p>
        </p:txBody>
      </p:sp>
      <p:sp>
        <p:nvSpPr>
          <p:cNvPr id="20" name="矩形 19"/>
          <p:cNvSpPr>
            <a:spLocks noChangeAspect="1"/>
          </p:cNvSpPr>
          <p:nvPr>
            <p:custDataLst>
              <p:tags r:id="rId13"/>
            </p:custDataLst>
          </p:nvPr>
        </p:nvSpPr>
        <p:spPr>
          <a:xfrm>
            <a:off x="1178719" y="4195167"/>
            <a:ext cx="385762" cy="385763"/>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E</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7" name="组合 16"/>
          <p:cNvGrpSpPr/>
          <p:nvPr>
            <p:custDataLst>
              <p:tags r:id="rId14"/>
            </p:custDataLst>
          </p:nvPr>
        </p:nvGrpSpPr>
        <p:grpSpPr>
          <a:xfrm>
            <a:off x="0" y="0"/>
            <a:ext cx="9144000" cy="635000"/>
            <a:chOff x="0" y="0"/>
            <a:chExt cx="9144000" cy="635000"/>
          </a:xfrm>
        </p:grpSpPr>
        <p:sp>
          <p:nvSpPr>
            <p:cNvPr id="13" name="TitleBackground"/>
            <p:cNvSpPr/>
            <p:nvPr>
              <p:custDataLst>
                <p:tags r:id="rId16"/>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ColorBlock"/>
            <p:cNvSpPr/>
            <p:nvPr>
              <p:custDataLst>
                <p:tags r:id="rId17"/>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ypeText"/>
            <p:cNvSpPr txBox="1"/>
            <p:nvPr>
              <p:custDataLst>
                <p:tags r:id="rId1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16" name="TipText"/>
            <p:cNvSpPr txBox="1"/>
            <p:nvPr>
              <p:custDataLst>
                <p:tags r:id="rId19"/>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2" name="图片 1"/>
          <p:cNvPicPr>
            <a:picLocks/>
          </p:cNvPicPr>
          <p:nvPr>
            <p:custDataLst>
              <p:tags r:id="rId15"/>
            </p:custDataLst>
          </p:nvPr>
        </p:nvPicPr>
        <p:blipFill>
          <a:blip r:embed="rId21">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547409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945399" y="797572"/>
            <a:ext cx="6797037" cy="3812241"/>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1402915" y="2327643"/>
            <a:ext cx="5793288" cy="584775"/>
          </a:xfrm>
          <a:prstGeom prst="rect">
            <a:avLst/>
          </a:prstGeom>
        </p:spPr>
        <p:txBody>
          <a:bodyPr wrap="square">
            <a:spAutoFit/>
          </a:bodyPr>
          <a:lstStyle/>
          <a:p>
            <a:pPr algn="dist"/>
            <a:r>
              <a:rPr lang="en-US" altLang="zh-CN" sz="3200" b="1" dirty="0">
                <a:solidFill>
                  <a:srgbClr val="FFFF00"/>
                </a:solidFill>
              </a:rPr>
              <a:t>06 </a:t>
            </a:r>
            <a:r>
              <a:rPr lang="zh-CN" altLang="en-US" sz="3200" b="1" dirty="0">
                <a:solidFill>
                  <a:srgbClr val="FFFF00"/>
                </a:solidFill>
              </a:rPr>
              <a:t>设备租赁与购买方案的比选</a:t>
            </a:r>
          </a:p>
        </p:txBody>
      </p:sp>
    </p:spTree>
    <p:custDataLst>
      <p:tags r:id="rId1"/>
    </p:custDataLst>
    <p:extLst>
      <p:ext uri="{BB962C8B-B14F-4D97-AF65-F5344CB8AC3E}">
        <p14:creationId xmlns:p14="http://schemas.microsoft.com/office/powerpoint/2010/main" val="3449432845"/>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14400" y="635000"/>
            <a:ext cx="7315200" cy="1607344"/>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施工企业经营租赁设备比购买设备的优越性有</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 name="文本框 3"/>
          <p:cNvSpPr txBox="1"/>
          <p:nvPr>
            <p:custDataLst>
              <p:tags r:id="rId3"/>
            </p:custDataLst>
          </p:nvPr>
        </p:nvSpPr>
        <p:spPr>
          <a:xfrm>
            <a:off x="1828800" y="2089547"/>
            <a:ext cx="6400800" cy="482203"/>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可以改善自身的投权结构</a:t>
            </a:r>
          </a:p>
        </p:txBody>
      </p:sp>
      <p:sp>
        <p:nvSpPr>
          <p:cNvPr id="5" name="文本框 4"/>
          <p:cNvSpPr txBox="1"/>
          <p:nvPr>
            <p:custDataLst>
              <p:tags r:id="rId4"/>
            </p:custDataLst>
          </p:nvPr>
        </p:nvSpPr>
        <p:spPr>
          <a:xfrm>
            <a:off x="1828800" y="2603897"/>
            <a:ext cx="6400800" cy="482203"/>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可获得出租方良好的技术服务</a:t>
            </a:r>
          </a:p>
        </p:txBody>
      </p:sp>
      <p:sp>
        <p:nvSpPr>
          <p:cNvPr id="6" name="文本框 5"/>
          <p:cNvSpPr txBox="1"/>
          <p:nvPr>
            <p:custDataLst>
              <p:tags r:id="rId5"/>
            </p:custDataLst>
          </p:nvPr>
        </p:nvSpPr>
        <p:spPr>
          <a:xfrm>
            <a:off x="1828800" y="3118247"/>
            <a:ext cx="6400800" cy="482203"/>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不必承担设备维修和管理的责任</a:t>
            </a:r>
          </a:p>
        </p:txBody>
      </p:sp>
      <p:sp>
        <p:nvSpPr>
          <p:cNvPr id="7" name="文本框 6"/>
          <p:cNvSpPr txBox="1"/>
          <p:nvPr>
            <p:custDataLst>
              <p:tags r:id="rId6"/>
            </p:custDataLst>
          </p:nvPr>
        </p:nvSpPr>
        <p:spPr>
          <a:xfrm>
            <a:off x="1828800" y="3632597"/>
            <a:ext cx="6400800" cy="482203"/>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可避免通货膨胀和利率波动的冲击</a:t>
            </a:r>
          </a:p>
        </p:txBody>
      </p:sp>
      <p:sp>
        <p:nvSpPr>
          <p:cNvPr id="8" name="矩形 7"/>
          <p:cNvSpPr>
            <a:spLocks noChangeAspect="1"/>
          </p:cNvSpPr>
          <p:nvPr>
            <p:custDataLst>
              <p:tags r:id="rId7"/>
            </p:custDataLst>
          </p:nvPr>
        </p:nvSpPr>
        <p:spPr>
          <a:xfrm>
            <a:off x="1178719" y="2137767"/>
            <a:ext cx="385762" cy="385763"/>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矩形 8"/>
          <p:cNvSpPr>
            <a:spLocks noChangeAspect="1"/>
          </p:cNvSpPr>
          <p:nvPr>
            <p:custDataLst>
              <p:tags r:id="rId8"/>
            </p:custDataLst>
          </p:nvPr>
        </p:nvSpPr>
        <p:spPr>
          <a:xfrm>
            <a:off x="1178719" y="2652117"/>
            <a:ext cx="385762" cy="385762"/>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p:cNvSpPr>
            <a:spLocks noChangeAspect="1"/>
          </p:cNvSpPr>
          <p:nvPr>
            <p:custDataLst>
              <p:tags r:id="rId9"/>
            </p:custDataLst>
          </p:nvPr>
        </p:nvSpPr>
        <p:spPr>
          <a:xfrm>
            <a:off x="1178719" y="3166467"/>
            <a:ext cx="385762" cy="385763"/>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p:cNvSpPr>
            <a:spLocks noChangeAspect="1"/>
          </p:cNvSpPr>
          <p:nvPr>
            <p:custDataLst>
              <p:tags r:id="rId10"/>
            </p:custDataLst>
          </p:nvPr>
        </p:nvSpPr>
        <p:spPr>
          <a:xfrm>
            <a:off x="1178719" y="3680817"/>
            <a:ext cx="385762" cy="385762"/>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a:xfrm>
            <a:off x="6686550" y="4661297"/>
            <a:ext cx="1157288" cy="30861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19" name="文本框 18"/>
          <p:cNvSpPr txBox="1"/>
          <p:nvPr>
            <p:custDataLst>
              <p:tags r:id="rId12"/>
            </p:custDataLst>
          </p:nvPr>
        </p:nvSpPr>
        <p:spPr>
          <a:xfrm>
            <a:off x="1828800" y="4146947"/>
            <a:ext cx="6400800" cy="482203"/>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可提高自身资金的流动性</a:t>
            </a:r>
          </a:p>
        </p:txBody>
      </p:sp>
      <p:sp>
        <p:nvSpPr>
          <p:cNvPr id="20" name="矩形 19"/>
          <p:cNvSpPr>
            <a:spLocks noChangeAspect="1"/>
          </p:cNvSpPr>
          <p:nvPr>
            <p:custDataLst>
              <p:tags r:id="rId13"/>
            </p:custDataLst>
          </p:nvPr>
        </p:nvSpPr>
        <p:spPr>
          <a:xfrm>
            <a:off x="1178719" y="4195167"/>
            <a:ext cx="385762" cy="385763"/>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E</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7" name="组合 16"/>
          <p:cNvGrpSpPr/>
          <p:nvPr>
            <p:custDataLst>
              <p:tags r:id="rId14"/>
            </p:custDataLst>
          </p:nvPr>
        </p:nvGrpSpPr>
        <p:grpSpPr>
          <a:xfrm>
            <a:off x="0" y="0"/>
            <a:ext cx="9144000" cy="635000"/>
            <a:chOff x="0" y="0"/>
            <a:chExt cx="9144000" cy="635000"/>
          </a:xfrm>
        </p:grpSpPr>
        <p:sp>
          <p:nvSpPr>
            <p:cNvPr id="13" name="TitleBackground"/>
            <p:cNvSpPr/>
            <p:nvPr>
              <p:custDataLst>
                <p:tags r:id="rId16"/>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ColorBlock"/>
            <p:cNvSpPr/>
            <p:nvPr>
              <p:custDataLst>
                <p:tags r:id="rId17"/>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ypeText"/>
            <p:cNvSpPr txBox="1"/>
            <p:nvPr>
              <p:custDataLst>
                <p:tags r:id="rId1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16" name="TipText"/>
            <p:cNvSpPr txBox="1"/>
            <p:nvPr>
              <p:custDataLst>
                <p:tags r:id="rId19"/>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2" name="图片 1"/>
          <p:cNvPicPr>
            <a:picLocks/>
          </p:cNvPicPr>
          <p:nvPr>
            <p:custDataLst>
              <p:tags r:id="rId15"/>
            </p:custDataLst>
          </p:nvPr>
        </p:nvPicPr>
        <p:blipFill>
          <a:blip r:embed="rId21">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4406202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1104900" y="615751"/>
            <a:ext cx="7315200" cy="1607344"/>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正常情况下，同一设备寿命期内租赁费、租金和购置原价三者之间的数量关系是（  ）</a:t>
            </a:r>
          </a:p>
        </p:txBody>
      </p:sp>
      <p:sp>
        <p:nvSpPr>
          <p:cNvPr id="4" name="文本框 3"/>
          <p:cNvSpPr txBox="1"/>
          <p:nvPr>
            <p:custDataLst>
              <p:tags r:id="rId3"/>
            </p:custDataLst>
          </p:nvPr>
        </p:nvSpPr>
        <p:spPr>
          <a:xfrm>
            <a:off x="1828800" y="2089547"/>
            <a:ext cx="6400800" cy="482203"/>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租赁费</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&gt;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租金</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购置原价</a:t>
            </a:r>
          </a:p>
        </p:txBody>
      </p:sp>
      <p:sp>
        <p:nvSpPr>
          <p:cNvPr id="5" name="文本框 4"/>
          <p:cNvSpPr txBox="1"/>
          <p:nvPr>
            <p:custDataLst>
              <p:tags r:id="rId4"/>
            </p:custDataLst>
          </p:nvPr>
        </p:nvSpPr>
        <p:spPr>
          <a:xfrm>
            <a:off x="1828800" y="2732484"/>
            <a:ext cx="6400800" cy="482203"/>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租赁费</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租金</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&gt;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购置原价</a:t>
            </a:r>
          </a:p>
        </p:txBody>
      </p:sp>
      <p:sp>
        <p:nvSpPr>
          <p:cNvPr id="6" name="文本框 5"/>
          <p:cNvSpPr txBox="1"/>
          <p:nvPr>
            <p:custDataLst>
              <p:tags r:id="rId5"/>
            </p:custDataLst>
          </p:nvPr>
        </p:nvSpPr>
        <p:spPr>
          <a:xfrm>
            <a:off x="1828800" y="3375422"/>
            <a:ext cx="6400800" cy="482203"/>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租赁费</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&lt;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租金</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&lt;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购置原价</a:t>
            </a:r>
          </a:p>
        </p:txBody>
      </p:sp>
      <p:sp>
        <p:nvSpPr>
          <p:cNvPr id="7" name="文本框 6"/>
          <p:cNvSpPr txBox="1"/>
          <p:nvPr>
            <p:custDataLst>
              <p:tags r:id="rId6"/>
            </p:custDataLst>
          </p:nvPr>
        </p:nvSpPr>
        <p:spPr>
          <a:xfrm>
            <a:off x="1828800" y="4018359"/>
            <a:ext cx="6400800" cy="482203"/>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租赁费</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&gt;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租金</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&gt;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购置原价</a:t>
            </a:r>
          </a:p>
        </p:txBody>
      </p:sp>
      <p:sp>
        <p:nvSpPr>
          <p:cNvPr id="8" name="椭圆 7"/>
          <p:cNvSpPr>
            <a:spLocks noChangeAspect="1"/>
          </p:cNvSpPr>
          <p:nvPr>
            <p:custDataLst>
              <p:tags r:id="rId7"/>
            </p:custDataLst>
          </p:nvPr>
        </p:nvSpPr>
        <p:spPr>
          <a:xfrm>
            <a:off x="1178719" y="2137767"/>
            <a:ext cx="385762"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a:xfrm>
            <a:off x="1178719" y="2780705"/>
            <a:ext cx="385762" cy="385762"/>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a:xfrm>
            <a:off x="1178719" y="3423642"/>
            <a:ext cx="385762"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a:xfrm>
            <a:off x="1178719" y="4066580"/>
            <a:ext cx="385762" cy="385762"/>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a:xfrm>
            <a:off x="6686550" y="4661297"/>
            <a:ext cx="1157288" cy="30861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7" name="组合 16"/>
          <p:cNvGrpSpPr/>
          <p:nvPr>
            <p:custDataLst>
              <p:tags r:id="rId12"/>
            </p:custDataLst>
          </p:nvPr>
        </p:nvGrpSpPr>
        <p:grpSpPr>
          <a:xfrm>
            <a:off x="0" y="0"/>
            <a:ext cx="9144000" cy="635000"/>
            <a:chOff x="0" y="0"/>
            <a:chExt cx="9144000" cy="635000"/>
          </a:xfrm>
        </p:grpSpPr>
        <p:sp>
          <p:nvSpPr>
            <p:cNvPr id="13" name="TitleBackground"/>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ColorBlock"/>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765775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14400" y="635000"/>
            <a:ext cx="7315200" cy="1607344"/>
          </a:xfrm>
          <a:prstGeom prst="rect">
            <a:avLst/>
          </a:prstGeom>
          <a:noFill/>
        </p:spPr>
        <p:txBody>
          <a:bodyPr vert="horz" wrap="square" rtlCol="0" anchor="ctr" anchorCtr="0">
            <a:noAutofit/>
          </a:bodyPr>
          <a:lstStyle/>
          <a:p>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某施工企业拟租赁一施工设备</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租金按附加率法计算</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每年年末支付</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已制设备的价格为</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95</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万元</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租期为</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6</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年</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折现率为</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8%,</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附加率为</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5%,</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则该施工企业每年年末应付租金为（  ）万元</a:t>
            </a:r>
          </a:p>
        </p:txBody>
      </p:sp>
      <p:sp>
        <p:nvSpPr>
          <p:cNvPr id="4" name="文本框 3"/>
          <p:cNvSpPr txBox="1"/>
          <p:nvPr>
            <p:custDataLst>
              <p:tags r:id="rId3"/>
            </p:custDataLst>
          </p:nvPr>
        </p:nvSpPr>
        <p:spPr>
          <a:xfrm>
            <a:off x="1828800" y="2089547"/>
            <a:ext cx="6400800" cy="482203"/>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17.89</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1828800" y="2732484"/>
            <a:ext cx="6400800" cy="482203"/>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20.58</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1828800" y="3375422"/>
            <a:ext cx="6400800" cy="482203"/>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23.43</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6"/>
            </p:custDataLst>
          </p:nvPr>
        </p:nvSpPr>
        <p:spPr>
          <a:xfrm>
            <a:off x="1828800" y="4018359"/>
            <a:ext cx="6400800" cy="482203"/>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28.18</a:t>
            </a:r>
          </a:p>
        </p:txBody>
      </p:sp>
      <p:sp>
        <p:nvSpPr>
          <p:cNvPr id="8" name="椭圆 7"/>
          <p:cNvSpPr>
            <a:spLocks noChangeAspect="1"/>
          </p:cNvSpPr>
          <p:nvPr>
            <p:custDataLst>
              <p:tags r:id="rId7"/>
            </p:custDataLst>
          </p:nvPr>
        </p:nvSpPr>
        <p:spPr>
          <a:xfrm>
            <a:off x="1178719" y="2137767"/>
            <a:ext cx="385762"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a:xfrm>
            <a:off x="1178719" y="2780705"/>
            <a:ext cx="385762" cy="385762"/>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a:xfrm>
            <a:off x="1178719" y="3423642"/>
            <a:ext cx="385762"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a:xfrm>
            <a:off x="1178719" y="4066580"/>
            <a:ext cx="385762" cy="385762"/>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a:xfrm>
            <a:off x="6686550" y="4661297"/>
            <a:ext cx="1157288" cy="30861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7" name="组合 16"/>
          <p:cNvGrpSpPr/>
          <p:nvPr>
            <p:custDataLst>
              <p:tags r:id="rId12"/>
            </p:custDataLst>
          </p:nvPr>
        </p:nvGrpSpPr>
        <p:grpSpPr>
          <a:xfrm>
            <a:off x="0" y="0"/>
            <a:ext cx="9144000" cy="635000"/>
            <a:chOff x="0" y="0"/>
            <a:chExt cx="9144000" cy="635000"/>
          </a:xfrm>
        </p:grpSpPr>
        <p:sp>
          <p:nvSpPr>
            <p:cNvPr id="13" name="TitleBackground"/>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ColorBlock"/>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8177446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529743" y="376718"/>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ltLang="zh-CN" sz="1800" kern="100" dirty="0">
              <a:effectLst/>
              <a:latin typeface="Times New Roman" panose="02020603050405020304" pitchFamily="18" charset="0"/>
              <a:ea typeface="宋体" panose="02010600030101010101" pitchFamily="2" charset="-122"/>
            </a:endParaRPr>
          </a:p>
          <a:p>
            <a:pPr algn="just"/>
            <a:endParaRPr lang="en-US" altLang="zh-CN" kern="100" dirty="0">
              <a:latin typeface="Times New Roman" panose="02020603050405020304" pitchFamily="18" charset="0"/>
              <a:ea typeface="宋体" panose="02010600030101010101" pitchFamily="2" charset="-122"/>
            </a:endParaRPr>
          </a:p>
          <a:p>
            <a:pPr algn="just"/>
            <a:endParaRPr lang="en-US" altLang="zh-CN" sz="1800" kern="100" dirty="0">
              <a:effectLst/>
              <a:latin typeface="Times New Roman" panose="02020603050405020304" pitchFamily="18" charset="0"/>
              <a:ea typeface="宋体" panose="02010600030101010101" pitchFamily="2" charset="-122"/>
            </a:endParaRPr>
          </a:p>
          <a:p>
            <a:pPr algn="just"/>
            <a:endParaRPr lang="en-US" altLang="zh-CN" kern="100" dirty="0">
              <a:latin typeface="Times New Roman" panose="02020603050405020304" pitchFamily="18" charset="0"/>
              <a:ea typeface="宋体" panose="02010600030101010101" pitchFamily="2" charset="-122"/>
            </a:endParaRPr>
          </a:p>
          <a:p>
            <a:pPr algn="just"/>
            <a:endParaRPr lang="en-US" altLang="zh-CN" sz="1800" kern="100" dirty="0">
              <a:effectLst/>
              <a:latin typeface="Times New Roman" panose="02020603050405020304" pitchFamily="18" charset="0"/>
              <a:ea typeface="宋体" panose="02010600030101010101" pitchFamily="2" charset="-122"/>
            </a:endParaRPr>
          </a:p>
          <a:p>
            <a:pPr algn="just"/>
            <a:endParaRPr lang="en-US" altLang="zh-CN" kern="100" dirty="0">
              <a:latin typeface="Times New Roman" panose="02020603050405020304" pitchFamily="18" charset="0"/>
              <a:ea typeface="宋体" panose="02010600030101010101" pitchFamily="2" charset="-122"/>
            </a:endParaRPr>
          </a:p>
          <a:p>
            <a:pPr algn="just">
              <a:lnSpc>
                <a:spcPct val="150000"/>
              </a:lnSpc>
            </a:pPr>
            <a:r>
              <a:rPr lang="zh-CN" altLang="zh-CN" sz="1800" kern="100" dirty="0">
                <a:effectLst/>
                <a:latin typeface="+mn-ea"/>
              </a:rPr>
              <a:t>试求：</a:t>
            </a:r>
          </a:p>
          <a:p>
            <a:pPr marL="342900" lvl="0" indent="-342900" algn="just">
              <a:lnSpc>
                <a:spcPct val="150000"/>
              </a:lnSpc>
              <a:buFont typeface="+mj-lt"/>
              <a:buAutoNum type="arabicPeriod"/>
            </a:pPr>
            <a:r>
              <a:rPr lang="zh-CN" altLang="zh-CN" sz="1800" kern="100" dirty="0">
                <a:effectLst/>
                <a:latin typeface="+mn-ea"/>
                <a:cs typeface="Times New Roman" panose="02020603050405020304" pitchFamily="18" charset="0"/>
              </a:rPr>
              <a:t>如果不考虑资金的时间价值，计算其经济寿命。（</a:t>
            </a:r>
            <a:r>
              <a:rPr lang="en-US" altLang="zh-CN" sz="1800" kern="100" dirty="0">
                <a:effectLst/>
                <a:latin typeface="+mn-ea"/>
                <a:cs typeface="Times New Roman" panose="02020603050405020304" pitchFamily="18" charset="0"/>
              </a:rPr>
              <a:t>10</a:t>
            </a:r>
            <a:r>
              <a:rPr lang="zh-CN" altLang="zh-CN" sz="1800" kern="100" dirty="0">
                <a:effectLst/>
                <a:latin typeface="+mn-ea"/>
                <a:cs typeface="Times New Roman" panose="02020603050405020304" pitchFamily="18" charset="0"/>
              </a:rPr>
              <a:t>分）</a:t>
            </a:r>
          </a:p>
          <a:p>
            <a:pPr marL="342900" lvl="0" indent="-342900" algn="just">
              <a:lnSpc>
                <a:spcPct val="150000"/>
              </a:lnSpc>
              <a:buFont typeface="+mj-lt"/>
              <a:buAutoNum type="arabicPeriod"/>
            </a:pPr>
            <a:r>
              <a:rPr lang="zh-CN" altLang="zh-CN" sz="1800" kern="100" dirty="0">
                <a:effectLst/>
                <a:latin typeface="+mn-ea"/>
                <a:cs typeface="Times New Roman" panose="02020603050405020304" pitchFamily="18" charset="0"/>
              </a:rPr>
              <a:t>如该设备购置后即用于出租，设租期为</a:t>
            </a:r>
            <a:r>
              <a:rPr lang="en-US" altLang="zh-CN" sz="1800" kern="100" dirty="0">
                <a:effectLst/>
                <a:latin typeface="+mn-ea"/>
                <a:cs typeface="Times New Roman" panose="02020603050405020304" pitchFamily="18" charset="0"/>
              </a:rPr>
              <a:t>5</a:t>
            </a:r>
            <a:r>
              <a:rPr lang="zh-CN" altLang="zh-CN" sz="1800" kern="100" dirty="0">
                <a:effectLst/>
                <a:latin typeface="+mn-ea"/>
                <a:cs typeface="Times New Roman" panose="02020603050405020304" pitchFamily="18" charset="0"/>
              </a:rPr>
              <a:t>年，每年年末支付租金，折现率为</a:t>
            </a:r>
            <a:r>
              <a:rPr lang="en-US" altLang="zh-CN" sz="1800" kern="100" dirty="0">
                <a:effectLst/>
                <a:latin typeface="+mn-ea"/>
                <a:cs typeface="Times New Roman" panose="02020603050405020304" pitchFamily="18" charset="0"/>
              </a:rPr>
              <a:t>10%</a:t>
            </a:r>
            <a:r>
              <a:rPr lang="zh-CN" altLang="zh-CN" sz="1800" kern="100" dirty="0">
                <a:effectLst/>
                <a:latin typeface="+mn-ea"/>
                <a:cs typeface="Times New Roman" panose="02020603050405020304" pitchFamily="18" charset="0"/>
              </a:rPr>
              <a:t>，附加率为</a:t>
            </a:r>
            <a:r>
              <a:rPr lang="en-US" altLang="zh-CN" sz="1800" kern="100" dirty="0">
                <a:effectLst/>
                <a:latin typeface="+mn-ea"/>
                <a:cs typeface="Times New Roman" panose="02020603050405020304" pitchFamily="18" charset="0"/>
              </a:rPr>
              <a:t>4%</a:t>
            </a:r>
            <a:r>
              <a:rPr lang="zh-CN" altLang="zh-CN" sz="1800" kern="100" dirty="0">
                <a:effectLst/>
                <a:latin typeface="+mn-ea"/>
                <a:cs typeface="Times New Roman" panose="02020603050405020304" pitchFamily="18" charset="0"/>
              </a:rPr>
              <a:t>，请用附加率法计算每年的租金。</a:t>
            </a:r>
          </a:p>
          <a:p>
            <a:pPr marL="342900" lvl="0" indent="-342900" algn="just">
              <a:lnSpc>
                <a:spcPct val="150000"/>
              </a:lnSpc>
              <a:buFont typeface="+mj-lt"/>
              <a:buAutoNum type="arabicPeriod"/>
            </a:pPr>
            <a:r>
              <a:rPr lang="zh-CN" altLang="zh-CN" sz="1800" kern="100" dirty="0">
                <a:effectLst/>
                <a:latin typeface="+mn-ea"/>
                <a:cs typeface="Times New Roman" panose="02020603050405020304" pitchFamily="18" charset="0"/>
              </a:rPr>
              <a:t>如该设备购置后即用于出租，设租期为</a:t>
            </a:r>
            <a:r>
              <a:rPr lang="en-US" altLang="zh-CN" sz="1800" kern="100" dirty="0">
                <a:effectLst/>
                <a:latin typeface="+mn-ea"/>
                <a:cs typeface="Times New Roman" panose="02020603050405020304" pitchFamily="18" charset="0"/>
              </a:rPr>
              <a:t>5</a:t>
            </a:r>
            <a:r>
              <a:rPr lang="zh-CN" altLang="zh-CN" sz="1800" kern="100" dirty="0">
                <a:effectLst/>
                <a:latin typeface="+mn-ea"/>
                <a:cs typeface="Times New Roman" panose="02020603050405020304" pitchFamily="18" charset="0"/>
              </a:rPr>
              <a:t>年，每年年末支付租金，折现率为</a:t>
            </a:r>
            <a:r>
              <a:rPr lang="en-US" altLang="zh-CN" sz="1800" kern="100" dirty="0">
                <a:effectLst/>
                <a:latin typeface="+mn-ea"/>
                <a:cs typeface="Times New Roman" panose="02020603050405020304" pitchFamily="18" charset="0"/>
              </a:rPr>
              <a:t>12%</a:t>
            </a:r>
            <a:r>
              <a:rPr lang="zh-CN" altLang="zh-CN" sz="1800" kern="100" dirty="0">
                <a:effectLst/>
                <a:latin typeface="+mn-ea"/>
                <a:cs typeface="Times New Roman" panose="02020603050405020304" pitchFamily="18" charset="0"/>
              </a:rPr>
              <a:t>，请用年金法计算每年的租金。</a:t>
            </a:r>
          </a:p>
        </p:txBody>
      </p:sp>
      <p:sp>
        <p:nvSpPr>
          <p:cNvPr id="2" name="矩形 1"/>
          <p:cNvSpPr/>
          <p:nvPr/>
        </p:nvSpPr>
        <p:spPr>
          <a:xfrm>
            <a:off x="700180" y="310190"/>
            <a:ext cx="7045822" cy="584775"/>
          </a:xfrm>
          <a:prstGeom prst="rect">
            <a:avLst/>
          </a:prstGeom>
        </p:spPr>
        <p:txBody>
          <a:bodyPr wrap="square">
            <a:spAutoFit/>
          </a:bodyPr>
          <a:lstStyle/>
          <a:p>
            <a:pPr algn="just"/>
            <a:r>
              <a:rPr lang="zh-CN" altLang="en-US" sz="3200" b="1" dirty="0">
                <a:solidFill>
                  <a:srgbClr val="FFFF00"/>
                </a:solidFill>
              </a:rPr>
              <a:t>随堂练习综合题（下课时上交）</a:t>
            </a:r>
            <a:endParaRPr lang="en-US" altLang="zh-CN" sz="3200" b="1" dirty="0">
              <a:solidFill>
                <a:srgbClr val="FFFF00"/>
              </a:solidFill>
            </a:endParaRPr>
          </a:p>
        </p:txBody>
      </p:sp>
      <p:sp>
        <p:nvSpPr>
          <p:cNvPr id="15" name="矩形 14"/>
          <p:cNvSpPr/>
          <p:nvPr/>
        </p:nvSpPr>
        <p:spPr>
          <a:xfrm>
            <a:off x="313420" y="941755"/>
            <a:ext cx="7571844" cy="45890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某设备的购置费用为</a:t>
            </a:r>
            <a:r>
              <a:rPr lang="en-US" altLang="zh-CN" dirty="0">
                <a:solidFill>
                  <a:schemeClr val="bg1"/>
                </a:solidFill>
                <a:latin typeface="微软雅黑" panose="020B0503020204020204" pitchFamily="34" charset="-122"/>
                <a:ea typeface="微软雅黑" panose="020B0503020204020204" pitchFamily="34" charset="-122"/>
              </a:rPr>
              <a:t>3</a:t>
            </a:r>
            <a:r>
              <a:rPr lang="zh-CN" altLang="en-US" dirty="0">
                <a:solidFill>
                  <a:schemeClr val="bg1"/>
                </a:solidFill>
                <a:latin typeface="微软雅黑" panose="020B0503020204020204" pitchFamily="34" charset="-122"/>
                <a:ea typeface="微软雅黑" panose="020B0503020204020204" pitchFamily="34" charset="-122"/>
              </a:rPr>
              <a:t>万元，在使用中有如下表的统计资料：</a:t>
            </a:r>
            <a:endParaRPr lang="en-US" altLang="zh-CN" dirty="0">
              <a:solidFill>
                <a:schemeClr val="bg1"/>
              </a:solidFill>
              <a:latin typeface="微软雅黑" panose="020B0503020204020204" pitchFamily="34" charset="-122"/>
              <a:ea typeface="微软雅黑" panose="020B0503020204020204" pitchFamily="34" charset="-122"/>
            </a:endParaRPr>
          </a:p>
        </p:txBody>
      </p:sp>
      <p:graphicFrame>
        <p:nvGraphicFramePr>
          <p:cNvPr id="4" name="表格 3">
            <a:extLst>
              <a:ext uri="{FF2B5EF4-FFF2-40B4-BE49-F238E27FC236}">
                <a16:creationId xmlns:a16="http://schemas.microsoft.com/office/drawing/2014/main" id="{523C5FBF-DE27-4257-9028-15C163B730DE}"/>
              </a:ext>
            </a:extLst>
          </p:cNvPr>
          <p:cNvGraphicFramePr>
            <a:graphicFrameLocks noGrp="1"/>
          </p:cNvGraphicFramePr>
          <p:nvPr>
            <p:extLst>
              <p:ext uri="{D42A27DB-BD31-4B8C-83A1-F6EECF244321}">
                <p14:modId xmlns:p14="http://schemas.microsoft.com/office/powerpoint/2010/main" val="2690914976"/>
              </p:ext>
            </p:extLst>
          </p:nvPr>
        </p:nvGraphicFramePr>
        <p:xfrm>
          <a:off x="652272" y="1373406"/>
          <a:ext cx="7404317" cy="845820"/>
        </p:xfrm>
        <a:graphic>
          <a:graphicData uri="http://schemas.openxmlformats.org/drawingml/2006/table">
            <a:tbl>
              <a:tblPr firstRow="1" firstCol="1" bandRow="1">
                <a:tableStyleId>{5C22544A-7EE6-4342-B048-85BDC9FD1C3A}</a:tableStyleId>
              </a:tblPr>
              <a:tblGrid>
                <a:gridCol w="1298448">
                  <a:extLst>
                    <a:ext uri="{9D8B030D-6E8A-4147-A177-3AD203B41FA5}">
                      <a16:colId xmlns:a16="http://schemas.microsoft.com/office/drawing/2014/main" val="4063458461"/>
                    </a:ext>
                  </a:extLst>
                </a:gridCol>
                <a:gridCol w="872267">
                  <a:extLst>
                    <a:ext uri="{9D8B030D-6E8A-4147-A177-3AD203B41FA5}">
                      <a16:colId xmlns:a16="http://schemas.microsoft.com/office/drawing/2014/main" val="4201236643"/>
                    </a:ext>
                  </a:extLst>
                </a:gridCol>
                <a:gridCol w="872267">
                  <a:extLst>
                    <a:ext uri="{9D8B030D-6E8A-4147-A177-3AD203B41FA5}">
                      <a16:colId xmlns:a16="http://schemas.microsoft.com/office/drawing/2014/main" val="4102561512"/>
                    </a:ext>
                  </a:extLst>
                </a:gridCol>
                <a:gridCol w="872267">
                  <a:extLst>
                    <a:ext uri="{9D8B030D-6E8A-4147-A177-3AD203B41FA5}">
                      <a16:colId xmlns:a16="http://schemas.microsoft.com/office/drawing/2014/main" val="4121930049"/>
                    </a:ext>
                  </a:extLst>
                </a:gridCol>
                <a:gridCol w="872267">
                  <a:extLst>
                    <a:ext uri="{9D8B030D-6E8A-4147-A177-3AD203B41FA5}">
                      <a16:colId xmlns:a16="http://schemas.microsoft.com/office/drawing/2014/main" val="1025177824"/>
                    </a:ext>
                  </a:extLst>
                </a:gridCol>
                <a:gridCol w="872267">
                  <a:extLst>
                    <a:ext uri="{9D8B030D-6E8A-4147-A177-3AD203B41FA5}">
                      <a16:colId xmlns:a16="http://schemas.microsoft.com/office/drawing/2014/main" val="2514618351"/>
                    </a:ext>
                  </a:extLst>
                </a:gridCol>
                <a:gridCol w="872267">
                  <a:extLst>
                    <a:ext uri="{9D8B030D-6E8A-4147-A177-3AD203B41FA5}">
                      <a16:colId xmlns:a16="http://schemas.microsoft.com/office/drawing/2014/main" val="2570031177"/>
                    </a:ext>
                  </a:extLst>
                </a:gridCol>
                <a:gridCol w="872267">
                  <a:extLst>
                    <a:ext uri="{9D8B030D-6E8A-4147-A177-3AD203B41FA5}">
                      <a16:colId xmlns:a16="http://schemas.microsoft.com/office/drawing/2014/main" val="3667901183"/>
                    </a:ext>
                  </a:extLst>
                </a:gridCol>
              </a:tblGrid>
              <a:tr h="0">
                <a:tc>
                  <a:txBody>
                    <a:bodyPr/>
                    <a:lstStyle/>
                    <a:p>
                      <a:pPr algn="just">
                        <a:lnSpc>
                          <a:spcPct val="150000"/>
                        </a:lnSpc>
                      </a:pPr>
                      <a:r>
                        <a:rPr lang="zh-CN" sz="1400" kern="100">
                          <a:effectLst/>
                        </a:rPr>
                        <a:t>使用年度</a:t>
                      </a:r>
                      <a:r>
                        <a:rPr lang="en-US" sz="1400" kern="100">
                          <a:effectLst/>
                        </a:rPr>
                        <a:t>j</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pPr>
                      <a:r>
                        <a:rPr lang="en-US" sz="1400" kern="100" dirty="0">
                          <a:effectLst/>
                        </a:rPr>
                        <a:t>1</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pPr>
                      <a:r>
                        <a:rPr lang="en-US" sz="1400" kern="100">
                          <a:effectLst/>
                        </a:rPr>
                        <a:t>2</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pPr>
                      <a:r>
                        <a:rPr lang="en-US" sz="1400" kern="100">
                          <a:effectLst/>
                        </a:rPr>
                        <a:t>3</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pPr>
                      <a:r>
                        <a:rPr lang="en-US" sz="1400" kern="100">
                          <a:effectLst/>
                        </a:rPr>
                        <a:t>4</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pPr>
                      <a:r>
                        <a:rPr lang="en-US" sz="1400" kern="100">
                          <a:effectLst/>
                        </a:rPr>
                        <a:t>5</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pPr>
                      <a:r>
                        <a:rPr lang="en-US" sz="1400" kern="100">
                          <a:effectLst/>
                        </a:rPr>
                        <a:t>6</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pPr>
                      <a:r>
                        <a:rPr lang="en-US" sz="1400" kern="100">
                          <a:effectLst/>
                        </a:rPr>
                        <a:t>7</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87993362"/>
                  </a:ext>
                </a:extLst>
              </a:tr>
              <a:tr h="0">
                <a:tc>
                  <a:txBody>
                    <a:bodyPr/>
                    <a:lstStyle/>
                    <a:p>
                      <a:pPr algn="just">
                        <a:lnSpc>
                          <a:spcPct val="150000"/>
                        </a:lnSpc>
                      </a:pPr>
                      <a:r>
                        <a:rPr lang="zh-CN" sz="1400" kern="100">
                          <a:effectLst/>
                        </a:rPr>
                        <a:t>第</a:t>
                      </a:r>
                      <a:r>
                        <a:rPr lang="en-US" sz="1400" kern="100">
                          <a:effectLst/>
                        </a:rPr>
                        <a:t>j</a:t>
                      </a:r>
                      <a:r>
                        <a:rPr lang="zh-CN" sz="1400" kern="100">
                          <a:effectLst/>
                        </a:rPr>
                        <a:t>年运营成本</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pPr>
                      <a:r>
                        <a:rPr lang="en-US" sz="1400" kern="100">
                          <a:effectLst/>
                        </a:rPr>
                        <a:t>5000</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pPr>
                      <a:r>
                        <a:rPr lang="en-US" sz="1400" kern="100" dirty="0">
                          <a:effectLst/>
                        </a:rPr>
                        <a:t>6000</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pPr>
                      <a:r>
                        <a:rPr lang="en-US" sz="1400" kern="100">
                          <a:effectLst/>
                        </a:rPr>
                        <a:t>7000</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pPr>
                      <a:r>
                        <a:rPr lang="en-US" sz="1400" kern="100">
                          <a:effectLst/>
                        </a:rPr>
                        <a:t>9000</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pPr>
                      <a:r>
                        <a:rPr lang="en-US" sz="1400" kern="100">
                          <a:effectLst/>
                        </a:rPr>
                        <a:t>11500</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pPr>
                      <a:r>
                        <a:rPr lang="en-US" sz="1400" kern="100">
                          <a:effectLst/>
                        </a:rPr>
                        <a:t>14000</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pPr>
                      <a:r>
                        <a:rPr lang="en-US" sz="1400" kern="100">
                          <a:effectLst/>
                        </a:rPr>
                        <a:t>18200</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11842555"/>
                  </a:ext>
                </a:extLst>
              </a:tr>
              <a:tr h="0">
                <a:tc>
                  <a:txBody>
                    <a:bodyPr/>
                    <a:lstStyle/>
                    <a:p>
                      <a:pPr algn="just">
                        <a:lnSpc>
                          <a:spcPct val="150000"/>
                        </a:lnSpc>
                      </a:pPr>
                      <a:r>
                        <a:rPr lang="zh-CN" sz="1400" kern="100">
                          <a:effectLst/>
                        </a:rPr>
                        <a:t>第</a:t>
                      </a:r>
                      <a:r>
                        <a:rPr lang="en-US" sz="1400" kern="100">
                          <a:effectLst/>
                        </a:rPr>
                        <a:t>j</a:t>
                      </a:r>
                      <a:r>
                        <a:rPr lang="zh-CN" sz="1400" kern="100">
                          <a:effectLst/>
                        </a:rPr>
                        <a:t>年末残值</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pPr>
                      <a:r>
                        <a:rPr lang="en-US" sz="1400" kern="100">
                          <a:effectLst/>
                        </a:rPr>
                        <a:t>15000</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pPr>
                      <a:r>
                        <a:rPr lang="en-US" sz="1400" kern="100">
                          <a:effectLst/>
                        </a:rPr>
                        <a:t>7500</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pPr>
                      <a:r>
                        <a:rPr lang="en-US" sz="1400" kern="100" dirty="0">
                          <a:effectLst/>
                        </a:rPr>
                        <a:t>3750</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pPr>
                      <a:r>
                        <a:rPr lang="en-US" sz="1400" kern="100" dirty="0">
                          <a:effectLst/>
                        </a:rPr>
                        <a:t>3000</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pPr>
                      <a:r>
                        <a:rPr lang="en-US" sz="1400" kern="100" dirty="0">
                          <a:effectLst/>
                        </a:rPr>
                        <a:t>2000</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pPr>
                      <a:r>
                        <a:rPr lang="en-US" sz="1400" kern="100" dirty="0">
                          <a:effectLst/>
                        </a:rPr>
                        <a:t>900</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pPr>
                      <a:r>
                        <a:rPr lang="en-US" sz="1400" kern="100" dirty="0">
                          <a:effectLst/>
                        </a:rPr>
                        <a:t>600</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32506094"/>
                  </a:ext>
                </a:extLst>
              </a:tr>
            </a:tbl>
          </a:graphicData>
        </a:graphic>
      </p:graphicFrame>
    </p:spTree>
    <p:custDataLst>
      <p:tags r:id="rId1"/>
    </p:custDataLst>
    <p:extLst>
      <p:ext uri="{BB962C8B-B14F-4D97-AF65-F5344CB8AC3E}">
        <p14:creationId xmlns:p14="http://schemas.microsoft.com/office/powerpoint/2010/main" val="3039188504"/>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532295" y="269663"/>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矩形 1"/>
          <p:cNvSpPr/>
          <p:nvPr/>
        </p:nvSpPr>
        <p:spPr>
          <a:xfrm>
            <a:off x="794443" y="736838"/>
            <a:ext cx="7045822" cy="584775"/>
          </a:xfrm>
          <a:prstGeom prst="rect">
            <a:avLst/>
          </a:prstGeom>
        </p:spPr>
        <p:txBody>
          <a:bodyPr wrap="square">
            <a:spAutoFit/>
          </a:bodyPr>
          <a:lstStyle/>
          <a:p>
            <a:pPr algn="just"/>
            <a:r>
              <a:rPr lang="zh-CN" altLang="en-US" sz="3200" b="1" dirty="0">
                <a:solidFill>
                  <a:srgbClr val="FFFF00"/>
                </a:solidFill>
              </a:rPr>
              <a:t>工程技术经济课程论文：任选一题</a:t>
            </a:r>
          </a:p>
        </p:txBody>
      </p:sp>
      <p:sp>
        <p:nvSpPr>
          <p:cNvPr id="14" name="矩形 13"/>
          <p:cNvSpPr/>
          <p:nvPr/>
        </p:nvSpPr>
        <p:spPr>
          <a:xfrm>
            <a:off x="358137" y="1427934"/>
            <a:ext cx="7387865" cy="3416320"/>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1. </a:t>
            </a:r>
            <a:r>
              <a:rPr lang="zh-CN" altLang="en-US" dirty="0">
                <a:solidFill>
                  <a:schemeClr val="bg1"/>
                </a:solidFill>
                <a:latin typeface="微软雅黑" panose="020B0503020204020204" pitchFamily="34" charset="-122"/>
                <a:ea typeface="微软雅黑" panose="020B0503020204020204" pitchFamily="34" charset="-122"/>
              </a:rPr>
              <a:t>从资金的时间价值角度，讨论过去几年</a:t>
            </a:r>
            <a:r>
              <a:rPr lang="en-US" altLang="zh-CN" dirty="0">
                <a:solidFill>
                  <a:schemeClr val="bg1"/>
                </a:solidFill>
                <a:latin typeface="微软雅黑" panose="020B0503020204020204" pitchFamily="34" charset="-122"/>
                <a:ea typeface="微软雅黑" panose="020B0503020204020204" pitchFamily="34" charset="-122"/>
              </a:rPr>
              <a:t>P2P</a:t>
            </a:r>
            <a:r>
              <a:rPr lang="zh-CN" altLang="en-US" dirty="0">
                <a:solidFill>
                  <a:schemeClr val="bg1"/>
                </a:solidFill>
                <a:latin typeface="微软雅黑" panose="020B0503020204020204" pitchFamily="34" charset="-122"/>
                <a:ea typeface="微软雅黑" panose="020B0503020204020204" pitchFamily="34" charset="-122"/>
              </a:rPr>
              <a:t>大面积暴雷现象及原因。</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2. </a:t>
            </a:r>
            <a:r>
              <a:rPr lang="zh-CN" altLang="en-US" dirty="0">
                <a:solidFill>
                  <a:schemeClr val="bg1"/>
                </a:solidFill>
                <a:latin typeface="微软雅黑" panose="020B0503020204020204" pitchFamily="34" charset="-122"/>
                <a:ea typeface="微软雅黑" panose="020B0503020204020204" pitchFamily="34" charset="-122"/>
              </a:rPr>
              <a:t>结合过去几年大型房企债务问题，从房地产企业现金流量的特性，讨论房地产企业高杠杆运作的风险性及成因。</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3. </a:t>
            </a:r>
            <a:r>
              <a:rPr lang="zh-CN" altLang="en-US" dirty="0">
                <a:solidFill>
                  <a:schemeClr val="bg1"/>
                </a:solidFill>
                <a:latin typeface="微软雅黑" panose="020B0503020204020204" pitchFamily="34" charset="-122"/>
                <a:ea typeface="微软雅黑" panose="020B0503020204020204" pitchFamily="34" charset="-122"/>
              </a:rPr>
              <a:t>结合建筑行业、房地产行业现状，讨论不确定性对企业盈利情况的影响及成因。</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论文字数：不少于</a:t>
            </a:r>
            <a:r>
              <a:rPr lang="en-US" altLang="zh-CN" dirty="0">
                <a:solidFill>
                  <a:schemeClr val="bg1"/>
                </a:solidFill>
                <a:latin typeface="微软雅黑" panose="020B0503020204020204" pitchFamily="34" charset="-122"/>
                <a:ea typeface="微软雅黑" panose="020B0503020204020204" pitchFamily="34" charset="-122"/>
              </a:rPr>
              <a:t>1000</a:t>
            </a:r>
            <a:r>
              <a:rPr lang="zh-CN" altLang="en-US" dirty="0">
                <a:solidFill>
                  <a:schemeClr val="bg1"/>
                </a:solidFill>
                <a:latin typeface="微软雅黑" panose="020B0503020204020204" pitchFamily="34" charset="-122"/>
                <a:ea typeface="微软雅黑" panose="020B0503020204020204" pitchFamily="34" charset="-122"/>
              </a:rPr>
              <a:t>字；请班长收齐，</a:t>
            </a:r>
            <a:r>
              <a:rPr lang="zh-CN" altLang="en-US" dirty="0">
                <a:solidFill>
                  <a:srgbClr val="FFFF00"/>
                </a:solidFill>
                <a:latin typeface="微软雅黑" panose="020B0503020204020204" pitchFamily="34" charset="-122"/>
                <a:ea typeface="微软雅黑" panose="020B0503020204020204" pitchFamily="34" charset="-122"/>
              </a:rPr>
              <a:t>第</a:t>
            </a:r>
            <a:r>
              <a:rPr lang="en-US" altLang="zh-CN" dirty="0">
                <a:solidFill>
                  <a:srgbClr val="FFFF00"/>
                </a:solidFill>
                <a:latin typeface="微软雅黑" panose="020B0503020204020204" pitchFamily="34" charset="-122"/>
                <a:ea typeface="微软雅黑" panose="020B0503020204020204" pitchFamily="34" charset="-122"/>
              </a:rPr>
              <a:t>10</a:t>
            </a:r>
            <a:r>
              <a:rPr lang="zh-CN" altLang="en-US" dirty="0">
                <a:solidFill>
                  <a:srgbClr val="FFFF00"/>
                </a:solidFill>
                <a:latin typeface="微软雅黑" panose="020B0503020204020204" pitchFamily="34" charset="-122"/>
                <a:ea typeface="微软雅黑" panose="020B0503020204020204" pitchFamily="34" charset="-122"/>
              </a:rPr>
              <a:t>周上课提交</a:t>
            </a:r>
          </a:p>
        </p:txBody>
      </p:sp>
    </p:spTree>
    <p:custDataLst>
      <p:tags r:id="rId1"/>
    </p:custDataLst>
    <p:extLst>
      <p:ext uri="{BB962C8B-B14F-4D97-AF65-F5344CB8AC3E}">
        <p14:creationId xmlns:p14="http://schemas.microsoft.com/office/powerpoint/2010/main" val="916838321"/>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46630FE3-6CA9-4CDA-AC30-272A55A4B172}"/>
              </a:ext>
            </a:extLst>
          </p:cNvPr>
          <p:cNvPicPr>
            <a:picLocks noChangeAspect="1"/>
          </p:cNvPicPr>
          <p:nvPr/>
        </p:nvPicPr>
        <p:blipFill rotWithShape="1">
          <a:blip r:embed="rId5">
            <a:extLst>
              <a:ext uri="{28A0092B-C50C-407E-A947-70E740481C1C}">
                <a14:useLocalDpi xmlns:a14="http://schemas.microsoft.com/office/drawing/2010/main" val="0"/>
              </a:ext>
            </a:extLst>
          </a:blip>
          <a:srcRect l="17592" r="17592"/>
          <a:stretch/>
        </p:blipFill>
        <p:spPr>
          <a:xfrm>
            <a:off x="295945" y="510993"/>
            <a:ext cx="8554995" cy="4336678"/>
          </a:xfrm>
          <a:prstGeom prst="rect">
            <a:avLst/>
          </a:prstGeom>
        </p:spPr>
      </p:pic>
      <p:sp>
        <p:nvSpPr>
          <p:cNvPr id="5" name="矩形 4"/>
          <p:cNvSpPr/>
          <p:nvPr/>
        </p:nvSpPr>
        <p:spPr>
          <a:xfrm>
            <a:off x="308113" y="1071461"/>
            <a:ext cx="8458199" cy="836319"/>
          </a:xfrm>
          <a:prstGeom prst="rect">
            <a:avLst/>
          </a:prstGeom>
        </p:spPr>
        <p:txBody>
          <a:bodyPr wrap="square">
            <a:spAutoFit/>
          </a:bodyPr>
          <a:lstStyle/>
          <a:p>
            <a:pPr marL="0" lvl="1" algn="ctr" eaLnBrk="0" hangingPunct="0">
              <a:lnSpc>
                <a:spcPct val="175000"/>
              </a:lnSpc>
              <a:spcBef>
                <a:spcPct val="0"/>
              </a:spcBef>
              <a:buClr>
                <a:srgbClr val="F26200"/>
              </a:buClr>
              <a:defRPr/>
            </a:pPr>
            <a:r>
              <a:rPr lang="zh-CN" altLang="en-US" sz="3200" b="1" dirty="0">
                <a:solidFill>
                  <a:schemeClr val="bg1"/>
                </a:solidFill>
                <a:latin typeface="微软雅黑" panose="020B0503020204020204" pitchFamily="34" charset="-122"/>
                <a:ea typeface="微软雅黑" panose="020B0503020204020204" pitchFamily="34" charset="-122"/>
              </a:rPr>
              <a:t>感谢聆听！</a:t>
            </a:r>
          </a:p>
        </p:txBody>
      </p:sp>
      <p:pic>
        <p:nvPicPr>
          <p:cNvPr id="18" name="图片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7295" y="2319905"/>
            <a:ext cx="2454088" cy="751252"/>
          </a:xfrm>
          <a:prstGeom prst="rect">
            <a:avLst/>
          </a:prstGeom>
        </p:spPr>
      </p:pic>
    </p:spTree>
    <p:custDataLst>
      <p:tags r:id="rId1"/>
    </p:custDataLst>
    <p:extLst>
      <p:ext uri="{BB962C8B-B14F-4D97-AF65-F5344CB8AC3E}">
        <p14:creationId xmlns:p14="http://schemas.microsoft.com/office/powerpoint/2010/main" val="1992596936"/>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2343327" cy="584775"/>
          </a:xfrm>
          <a:prstGeom prst="rect">
            <a:avLst/>
          </a:prstGeom>
        </p:spPr>
        <p:txBody>
          <a:bodyPr wrap="square">
            <a:spAutoFit/>
          </a:bodyPr>
          <a:lstStyle/>
          <a:p>
            <a:pPr algn="dist"/>
            <a:r>
              <a:rPr lang="zh-CN" altLang="en-US" sz="3200" b="1" dirty="0">
                <a:solidFill>
                  <a:srgbClr val="FFFF00"/>
                </a:solidFill>
              </a:rPr>
              <a:t>本章内容</a:t>
            </a:r>
          </a:p>
        </p:txBody>
      </p:sp>
      <p:sp>
        <p:nvSpPr>
          <p:cNvPr id="3" name="矩形 2"/>
          <p:cNvSpPr/>
          <p:nvPr/>
        </p:nvSpPr>
        <p:spPr>
          <a:xfrm>
            <a:off x="484742" y="1509502"/>
            <a:ext cx="7387865" cy="923330"/>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设备租赁与购买的影响因素</a:t>
            </a:r>
            <a:endParaRPr lang="zh-CN"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设备租赁与购买方案的比选分析</a:t>
            </a:r>
          </a:p>
        </p:txBody>
      </p:sp>
    </p:spTree>
    <p:custDataLst>
      <p:tags r:id="rId1"/>
    </p:custDataLst>
    <p:extLst>
      <p:ext uri="{BB962C8B-B14F-4D97-AF65-F5344CB8AC3E}">
        <p14:creationId xmlns:p14="http://schemas.microsoft.com/office/powerpoint/2010/main" val="1133558720"/>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75654" y="532283"/>
            <a:ext cx="3909080" cy="584775"/>
          </a:xfrm>
          <a:prstGeom prst="rect">
            <a:avLst/>
          </a:prstGeom>
        </p:spPr>
        <p:txBody>
          <a:bodyPr wrap="square">
            <a:spAutoFit/>
          </a:bodyPr>
          <a:lstStyle/>
          <a:p>
            <a:pPr algn="dist"/>
            <a:r>
              <a:rPr lang="zh-CN" altLang="en-US" sz="3200" b="1" dirty="0">
                <a:solidFill>
                  <a:srgbClr val="FFFF00"/>
                </a:solidFill>
              </a:rPr>
              <a:t>一、设备租赁的优劣</a:t>
            </a:r>
          </a:p>
        </p:txBody>
      </p:sp>
      <p:sp>
        <p:nvSpPr>
          <p:cNvPr id="3" name="矩形 2"/>
          <p:cNvSpPr/>
          <p:nvPr/>
        </p:nvSpPr>
        <p:spPr>
          <a:xfrm>
            <a:off x="484743" y="1269345"/>
            <a:ext cx="7387865" cy="3416320"/>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p"/>
            </a:pPr>
            <a:r>
              <a:rPr lang="zh-CN" altLang="en-US" dirty="0">
                <a:solidFill>
                  <a:schemeClr val="bg1"/>
                </a:solidFill>
                <a:latin typeface="微软雅黑" panose="020B0503020204020204" pitchFamily="34" charset="-122"/>
                <a:ea typeface="微软雅黑" panose="020B0503020204020204" pitchFamily="34" charset="-122"/>
              </a:rPr>
              <a:t>设备租赁与购买相比的优越性</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1. </a:t>
            </a:r>
            <a:r>
              <a:rPr lang="zh-CN" altLang="en-US" dirty="0">
                <a:solidFill>
                  <a:schemeClr val="bg1"/>
                </a:solidFill>
                <a:latin typeface="微软雅黑" panose="020B0503020204020204" pitchFamily="34" charset="-122"/>
                <a:ea typeface="微软雅黑" panose="020B0503020204020204" pitchFamily="34" charset="-122"/>
              </a:rPr>
              <a:t>在资金短缺的情况下，既可用较少资金获得生产急需的设备，也可以引进先进设备，加速技术进步的步伐。</a:t>
            </a:r>
            <a:endParaRPr lang="zh-CN"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2.</a:t>
            </a:r>
            <a:r>
              <a:rPr lang="zh-CN" altLang="en-US" dirty="0">
                <a:solidFill>
                  <a:schemeClr val="bg1"/>
                </a:solidFill>
                <a:latin typeface="微软雅黑" panose="020B0503020204020204" pitchFamily="34" charset="-122"/>
                <a:ea typeface="微软雅黑" panose="020B0503020204020204" pitchFamily="34" charset="-122"/>
              </a:rPr>
              <a:t>可获得良好的技术服务。</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3.</a:t>
            </a:r>
            <a:r>
              <a:rPr lang="zh-CN" altLang="en-US" dirty="0">
                <a:solidFill>
                  <a:schemeClr val="bg1"/>
                </a:solidFill>
                <a:latin typeface="微软雅黑" panose="020B0503020204020204" pitchFamily="34" charset="-122"/>
                <a:ea typeface="微软雅黑" panose="020B0503020204020204" pitchFamily="34" charset="-122"/>
              </a:rPr>
              <a:t>可保持资金的流动状态，防止呆滞，也不会使企业资产负债状况恶化。</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4.</a:t>
            </a:r>
            <a:r>
              <a:rPr lang="zh-CN" altLang="en-US" dirty="0">
                <a:solidFill>
                  <a:schemeClr val="bg1"/>
                </a:solidFill>
                <a:latin typeface="微软雅黑" panose="020B0503020204020204" pitchFamily="34" charset="-122"/>
                <a:ea typeface="微软雅黑" panose="020B0503020204020204" pitchFamily="34" charset="-122"/>
              </a:rPr>
              <a:t>可避免通货膨胀和利率波动的冲击，减少投资风险。</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5.</a:t>
            </a:r>
            <a:r>
              <a:rPr lang="zh-CN" altLang="en-US" dirty="0">
                <a:solidFill>
                  <a:schemeClr val="bg1"/>
                </a:solidFill>
                <a:latin typeface="微软雅黑" panose="020B0503020204020204" pitchFamily="34" charset="-122"/>
                <a:ea typeface="微软雅黑" panose="020B0503020204020204" pitchFamily="34" charset="-122"/>
              </a:rPr>
              <a:t>设备租金可在所得税前扣除，能享受税费上的利益。</a:t>
            </a:r>
          </a:p>
        </p:txBody>
      </p:sp>
    </p:spTree>
    <p:custDataLst>
      <p:tags r:id="rId1"/>
    </p:custDataLst>
    <p:extLst>
      <p:ext uri="{BB962C8B-B14F-4D97-AF65-F5344CB8AC3E}">
        <p14:creationId xmlns:p14="http://schemas.microsoft.com/office/powerpoint/2010/main" val="1422215562"/>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75654" y="532283"/>
            <a:ext cx="3909080" cy="584775"/>
          </a:xfrm>
          <a:prstGeom prst="rect">
            <a:avLst/>
          </a:prstGeom>
        </p:spPr>
        <p:txBody>
          <a:bodyPr wrap="square">
            <a:spAutoFit/>
          </a:bodyPr>
          <a:lstStyle/>
          <a:p>
            <a:pPr algn="dist"/>
            <a:r>
              <a:rPr lang="zh-CN" altLang="en-US" sz="3200" b="1" dirty="0">
                <a:solidFill>
                  <a:srgbClr val="FFFF00"/>
                </a:solidFill>
              </a:rPr>
              <a:t>一、设备租赁的优劣</a:t>
            </a:r>
          </a:p>
        </p:txBody>
      </p:sp>
      <p:sp>
        <p:nvSpPr>
          <p:cNvPr id="3" name="矩形 2"/>
          <p:cNvSpPr/>
          <p:nvPr/>
        </p:nvSpPr>
        <p:spPr>
          <a:xfrm>
            <a:off x="484743" y="1269345"/>
            <a:ext cx="7387865" cy="3416320"/>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p"/>
            </a:pPr>
            <a:r>
              <a:rPr lang="zh-CN" altLang="en-US" dirty="0">
                <a:solidFill>
                  <a:schemeClr val="bg1"/>
                </a:solidFill>
                <a:latin typeface="微软雅黑" panose="020B0503020204020204" pitchFamily="34" charset="-122"/>
                <a:ea typeface="微软雅黑" panose="020B0503020204020204" pitchFamily="34" charset="-122"/>
              </a:rPr>
              <a:t>设备租赁的不足之处</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1.  </a:t>
            </a:r>
            <a:r>
              <a:rPr lang="zh-CN" altLang="en-US" dirty="0">
                <a:solidFill>
                  <a:schemeClr val="bg1"/>
                </a:solidFill>
                <a:latin typeface="微软雅黑" panose="020B0503020204020204" pitchFamily="34" charset="-122"/>
                <a:ea typeface="微软雅黑" panose="020B0503020204020204" pitchFamily="34" charset="-122"/>
              </a:rPr>
              <a:t>在租赁期间承租人对租用设备无所有权，只有使用权，承租人无权随意对设备进行改造，不能处置设备，也不能用于担保、抵押贷款</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2.</a:t>
            </a:r>
            <a:r>
              <a:rPr lang="zh-CN" altLang="en-US" dirty="0">
                <a:solidFill>
                  <a:schemeClr val="bg1"/>
                </a:solidFill>
                <a:latin typeface="微软雅黑" panose="020B0503020204020204" pitchFamily="34" charset="-122"/>
                <a:ea typeface="微软雅黑" panose="020B0503020204020204" pitchFamily="34" charset="-122"/>
              </a:rPr>
              <a:t>承租人在租赁期间所交的租金总额一般比直接购置设备的费用要高；</a:t>
            </a: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3.</a:t>
            </a:r>
            <a:r>
              <a:rPr lang="zh-CN" altLang="en-US" dirty="0">
                <a:solidFill>
                  <a:schemeClr val="bg1"/>
                </a:solidFill>
                <a:latin typeface="微软雅黑" panose="020B0503020204020204" pitchFamily="34" charset="-122"/>
                <a:ea typeface="微软雅黑" panose="020B0503020204020204" pitchFamily="34" charset="-122"/>
              </a:rPr>
              <a:t>长年支付租金，形成长期负债；</a:t>
            </a: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4.</a:t>
            </a:r>
            <a:r>
              <a:rPr lang="zh-CN" altLang="en-US" dirty="0">
                <a:solidFill>
                  <a:schemeClr val="bg1"/>
                </a:solidFill>
                <a:latin typeface="微软雅黑" panose="020B0503020204020204" pitchFamily="34" charset="-122"/>
                <a:ea typeface="微软雅黑" panose="020B0503020204020204" pitchFamily="34" charset="-122"/>
              </a:rPr>
              <a:t>融资租赁合同规定严格，毁约要赔偿损失，罚款较多等。</a:t>
            </a:r>
            <a:endParaRPr lang="en-US" altLang="zh-CN"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4293475945"/>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5443519" cy="584775"/>
          </a:xfrm>
          <a:prstGeom prst="rect">
            <a:avLst/>
          </a:prstGeom>
        </p:spPr>
        <p:txBody>
          <a:bodyPr wrap="square">
            <a:spAutoFit/>
          </a:bodyPr>
          <a:lstStyle/>
          <a:p>
            <a:pPr algn="dist"/>
            <a:r>
              <a:rPr lang="zh-CN" altLang="en-US" sz="3200" b="1" dirty="0">
                <a:solidFill>
                  <a:srgbClr val="FFFF00"/>
                </a:solidFill>
              </a:rPr>
              <a:t>二、影响设备</a:t>
            </a:r>
            <a:r>
              <a:rPr lang="zh-CN" altLang="en-US" sz="3200" b="1" dirty="0">
                <a:solidFill>
                  <a:srgbClr val="FF0000"/>
                </a:solidFill>
              </a:rPr>
              <a:t>投资</a:t>
            </a:r>
            <a:r>
              <a:rPr lang="zh-CN" altLang="en-US" sz="3200" b="1" dirty="0">
                <a:solidFill>
                  <a:srgbClr val="FFFF00"/>
                </a:solidFill>
              </a:rPr>
              <a:t>的因素</a:t>
            </a:r>
          </a:p>
        </p:txBody>
      </p:sp>
      <p:sp>
        <p:nvSpPr>
          <p:cNvPr id="3" name="矩形 2"/>
          <p:cNvSpPr/>
          <p:nvPr/>
        </p:nvSpPr>
        <p:spPr>
          <a:xfrm>
            <a:off x="484742" y="1509502"/>
            <a:ext cx="7387865" cy="2585323"/>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1</a:t>
            </a:r>
            <a:r>
              <a:rPr lang="zh-CN" altLang="en-US" dirty="0">
                <a:solidFill>
                  <a:schemeClr val="bg1"/>
                </a:solidFill>
                <a:latin typeface="微软雅黑" panose="020B0503020204020204" pitchFamily="34" charset="-122"/>
                <a:ea typeface="微软雅黑" panose="020B0503020204020204" pitchFamily="34" charset="-122"/>
              </a:rPr>
              <a:t>、项目的寿命期；</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2</a:t>
            </a:r>
            <a:r>
              <a:rPr lang="zh-CN" altLang="en-US" dirty="0">
                <a:solidFill>
                  <a:schemeClr val="bg1"/>
                </a:solidFill>
                <a:latin typeface="微软雅黑" panose="020B0503020204020204" pitchFamily="34" charset="-122"/>
                <a:ea typeface="微软雅黑" panose="020B0503020204020204" pitchFamily="34" charset="-122"/>
              </a:rPr>
              <a:t>、企业是否需要长期占有设备，还只是希望短期占有这种设备；</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3</a:t>
            </a:r>
            <a:r>
              <a:rPr lang="zh-CN" altLang="en-US" dirty="0">
                <a:solidFill>
                  <a:schemeClr val="bg1"/>
                </a:solidFill>
                <a:latin typeface="微软雅黑" panose="020B0503020204020204" pitchFamily="34" charset="-122"/>
                <a:ea typeface="微软雅黑" panose="020B0503020204020204" pitchFamily="34" charset="-122"/>
              </a:rPr>
              <a:t>、设备的成套性、灵活性、耐用性、环保性和维修的难易程度。</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4</a:t>
            </a:r>
            <a:r>
              <a:rPr lang="zh-CN" altLang="en-US" dirty="0">
                <a:solidFill>
                  <a:schemeClr val="bg1"/>
                </a:solidFill>
                <a:latin typeface="微软雅黑" panose="020B0503020204020204" pitchFamily="34" charset="-122"/>
                <a:ea typeface="微软雅黑" panose="020B0503020204020204" pitchFamily="34" charset="-122"/>
              </a:rPr>
              <a:t>、设备的经济寿命；</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5</a:t>
            </a:r>
            <a:r>
              <a:rPr lang="zh-CN" altLang="en-US" dirty="0">
                <a:solidFill>
                  <a:schemeClr val="bg1"/>
                </a:solidFill>
                <a:latin typeface="微软雅黑" panose="020B0503020204020204" pitchFamily="34" charset="-122"/>
                <a:ea typeface="微软雅黑" panose="020B0503020204020204" pitchFamily="34" charset="-122"/>
              </a:rPr>
              <a:t>、技术过时风险的大小；</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6</a:t>
            </a:r>
            <a:r>
              <a:rPr lang="zh-CN" altLang="en-US" dirty="0">
                <a:solidFill>
                  <a:schemeClr val="bg1"/>
                </a:solidFill>
                <a:latin typeface="微软雅黑" panose="020B0503020204020204" pitchFamily="34" charset="-122"/>
                <a:ea typeface="微软雅黑" panose="020B0503020204020204" pitchFamily="34" charset="-122"/>
              </a:rPr>
              <a:t>、设备的资本预算计划、资金可获量、借款利息或利率高低。</a:t>
            </a:r>
          </a:p>
        </p:txBody>
      </p:sp>
    </p:spTree>
    <p:custDataLst>
      <p:tags r:id="rId1"/>
    </p:custDataLst>
    <p:extLst>
      <p:ext uri="{BB962C8B-B14F-4D97-AF65-F5344CB8AC3E}">
        <p14:creationId xmlns:p14="http://schemas.microsoft.com/office/powerpoint/2010/main" val="1496295400"/>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5443519" cy="584775"/>
          </a:xfrm>
          <a:prstGeom prst="rect">
            <a:avLst/>
          </a:prstGeom>
        </p:spPr>
        <p:txBody>
          <a:bodyPr wrap="square">
            <a:spAutoFit/>
          </a:bodyPr>
          <a:lstStyle/>
          <a:p>
            <a:pPr algn="dist"/>
            <a:r>
              <a:rPr lang="zh-CN" altLang="en-US" sz="3200" b="1" dirty="0">
                <a:solidFill>
                  <a:srgbClr val="FFFF00"/>
                </a:solidFill>
              </a:rPr>
              <a:t>三、影响设备</a:t>
            </a:r>
            <a:r>
              <a:rPr lang="zh-CN" altLang="en-US" sz="3200" b="1" dirty="0">
                <a:solidFill>
                  <a:srgbClr val="FF0000"/>
                </a:solidFill>
              </a:rPr>
              <a:t>租赁</a:t>
            </a:r>
            <a:r>
              <a:rPr lang="zh-CN" altLang="en-US" sz="3200" b="1" dirty="0">
                <a:solidFill>
                  <a:srgbClr val="FFFF00"/>
                </a:solidFill>
              </a:rPr>
              <a:t>的因素</a:t>
            </a:r>
          </a:p>
        </p:txBody>
      </p:sp>
      <p:sp>
        <p:nvSpPr>
          <p:cNvPr id="3" name="矩形 2"/>
          <p:cNvSpPr/>
          <p:nvPr/>
        </p:nvSpPr>
        <p:spPr>
          <a:xfrm>
            <a:off x="484742" y="1509502"/>
            <a:ext cx="7387865" cy="2585323"/>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1</a:t>
            </a:r>
            <a:r>
              <a:rPr lang="zh-CN" altLang="en-US" dirty="0">
                <a:solidFill>
                  <a:schemeClr val="bg1"/>
                </a:solidFill>
                <a:latin typeface="微软雅黑" panose="020B0503020204020204" pitchFamily="34" charset="-122"/>
                <a:ea typeface="微软雅黑" panose="020B0503020204020204" pitchFamily="34" charset="-122"/>
              </a:rPr>
              <a:t>、租赁期长短；</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2</a:t>
            </a:r>
            <a:r>
              <a:rPr lang="zh-CN" altLang="en-US" dirty="0">
                <a:solidFill>
                  <a:schemeClr val="bg1"/>
                </a:solidFill>
                <a:latin typeface="微软雅黑" panose="020B0503020204020204" pitchFamily="34" charset="-122"/>
                <a:ea typeface="微软雅黑" panose="020B0503020204020204" pitchFamily="34" charset="-122"/>
              </a:rPr>
              <a:t>、设备租金额，包括总租金额和每租赁期租金额；</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3</a:t>
            </a:r>
            <a:r>
              <a:rPr lang="zh-CN" altLang="en-US" dirty="0">
                <a:solidFill>
                  <a:schemeClr val="bg1"/>
                </a:solidFill>
                <a:latin typeface="微软雅黑" panose="020B0503020204020204" pitchFamily="34" charset="-122"/>
                <a:ea typeface="微软雅黑" panose="020B0503020204020204" pitchFamily="34" charset="-122"/>
              </a:rPr>
              <a:t>、租金的支付方式。</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4</a:t>
            </a:r>
            <a:r>
              <a:rPr lang="zh-CN" altLang="en-US" dirty="0">
                <a:solidFill>
                  <a:schemeClr val="bg1"/>
                </a:solidFill>
                <a:latin typeface="微软雅黑" panose="020B0503020204020204" pitchFamily="34" charset="-122"/>
                <a:ea typeface="微软雅黑" panose="020B0503020204020204" pitchFamily="34" charset="-122"/>
              </a:rPr>
              <a:t>、企业经营费用减少与折旧费和利息减少的关系；租赁的节税优惠；</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5</a:t>
            </a:r>
            <a:r>
              <a:rPr lang="zh-CN" altLang="en-US" dirty="0">
                <a:solidFill>
                  <a:schemeClr val="bg1"/>
                </a:solidFill>
                <a:latin typeface="微软雅黑" panose="020B0503020204020204" pitchFamily="34" charset="-122"/>
                <a:ea typeface="微软雅黑" panose="020B0503020204020204" pitchFamily="34" charset="-122"/>
              </a:rPr>
              <a:t>、预付资金（定金）、租赁保证金和租赁担保费用；</a:t>
            </a:r>
            <a:endParaRPr lang="en-US" altLang="zh-CN"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04223703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5806773" cy="584775"/>
          </a:xfrm>
          <a:prstGeom prst="rect">
            <a:avLst/>
          </a:prstGeom>
        </p:spPr>
        <p:txBody>
          <a:bodyPr wrap="square">
            <a:spAutoFit/>
          </a:bodyPr>
          <a:lstStyle/>
          <a:p>
            <a:pPr algn="dist"/>
            <a:r>
              <a:rPr lang="zh-CN" altLang="en-US" sz="3200" b="1" dirty="0">
                <a:solidFill>
                  <a:srgbClr val="FFFF00"/>
                </a:solidFill>
              </a:rPr>
              <a:t>三、影响设备</a:t>
            </a:r>
            <a:r>
              <a:rPr lang="zh-CN" altLang="en-US" sz="3200" b="1" dirty="0">
                <a:solidFill>
                  <a:srgbClr val="FF0000"/>
                </a:solidFill>
              </a:rPr>
              <a:t>租赁</a:t>
            </a:r>
            <a:r>
              <a:rPr lang="zh-CN" altLang="en-US" sz="3200" b="1" dirty="0">
                <a:solidFill>
                  <a:srgbClr val="FFFF00"/>
                </a:solidFill>
              </a:rPr>
              <a:t>的因素（续）</a:t>
            </a:r>
          </a:p>
        </p:txBody>
      </p:sp>
      <p:sp>
        <p:nvSpPr>
          <p:cNvPr id="3" name="矩形 2"/>
          <p:cNvSpPr/>
          <p:nvPr/>
        </p:nvSpPr>
        <p:spPr>
          <a:xfrm>
            <a:off x="484742" y="1509502"/>
            <a:ext cx="7387865" cy="1754326"/>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6</a:t>
            </a:r>
            <a:r>
              <a:rPr lang="zh-CN" altLang="en-US" dirty="0">
                <a:solidFill>
                  <a:schemeClr val="bg1"/>
                </a:solidFill>
                <a:latin typeface="微软雅黑" panose="020B0503020204020204" pitchFamily="34" charset="-122"/>
                <a:ea typeface="微软雅黑" panose="020B0503020204020204" pitchFamily="34" charset="-122"/>
              </a:rPr>
              <a:t>、维修方式，即是由企业自行维修，还是由租赁机构提供维修服务；；</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7</a:t>
            </a:r>
            <a:r>
              <a:rPr lang="zh-CN" altLang="en-US" dirty="0">
                <a:solidFill>
                  <a:schemeClr val="bg1"/>
                </a:solidFill>
                <a:latin typeface="微软雅黑" panose="020B0503020204020204" pitchFamily="34" charset="-122"/>
                <a:ea typeface="微软雅黑" panose="020B0503020204020204" pitchFamily="34" charset="-122"/>
              </a:rPr>
              <a:t>、租赁期满，资产的处理方式；</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8</a:t>
            </a:r>
            <a:r>
              <a:rPr lang="zh-CN" altLang="en-US" dirty="0">
                <a:solidFill>
                  <a:schemeClr val="bg1"/>
                </a:solidFill>
                <a:latin typeface="微软雅黑" panose="020B0503020204020204" pitchFamily="34" charset="-122"/>
                <a:ea typeface="微软雅黑" panose="020B0503020204020204" pitchFamily="34" charset="-122"/>
              </a:rPr>
              <a:t>、租赁机构的信用度、经济实力，与承租人的配合情况。</a:t>
            </a:r>
            <a:endParaRPr lang="en-US" altLang="zh-CN"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707417144"/>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5806773" cy="584775"/>
          </a:xfrm>
          <a:prstGeom prst="rect">
            <a:avLst/>
          </a:prstGeom>
        </p:spPr>
        <p:txBody>
          <a:bodyPr wrap="square">
            <a:spAutoFit/>
          </a:bodyPr>
          <a:lstStyle/>
          <a:p>
            <a:pPr algn="dist"/>
            <a:r>
              <a:rPr lang="zh-CN" altLang="en-US" sz="3200" b="1" dirty="0">
                <a:solidFill>
                  <a:srgbClr val="FFFF00"/>
                </a:solidFill>
              </a:rPr>
              <a:t>四、影响设备</a:t>
            </a:r>
            <a:r>
              <a:rPr lang="zh-CN" altLang="en-US" sz="3200" b="1" dirty="0">
                <a:solidFill>
                  <a:srgbClr val="FF0000"/>
                </a:solidFill>
              </a:rPr>
              <a:t>购买</a:t>
            </a:r>
            <a:r>
              <a:rPr lang="zh-CN" altLang="en-US" sz="3200" b="1" dirty="0">
                <a:solidFill>
                  <a:srgbClr val="FFFF00"/>
                </a:solidFill>
              </a:rPr>
              <a:t>的因素（续）</a:t>
            </a:r>
          </a:p>
        </p:txBody>
      </p:sp>
      <p:sp>
        <p:nvSpPr>
          <p:cNvPr id="3" name="矩形 2"/>
          <p:cNvSpPr/>
          <p:nvPr/>
        </p:nvSpPr>
        <p:spPr>
          <a:xfrm>
            <a:off x="484742" y="1509502"/>
            <a:ext cx="7387865" cy="2169825"/>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1</a:t>
            </a:r>
            <a:r>
              <a:rPr lang="zh-CN" altLang="en-US" dirty="0">
                <a:solidFill>
                  <a:schemeClr val="bg1"/>
                </a:solidFill>
                <a:latin typeface="微软雅黑" panose="020B0503020204020204" pitchFamily="34" charset="-122"/>
                <a:ea typeface="微软雅黑" panose="020B0503020204020204" pitchFamily="34" charset="-122"/>
              </a:rPr>
              <a:t>、设备的购置价格、设备价款的支付方式，支付币种和支付利率等；</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2</a:t>
            </a:r>
            <a:r>
              <a:rPr lang="zh-CN" altLang="en-US" dirty="0">
                <a:solidFill>
                  <a:schemeClr val="bg1"/>
                </a:solidFill>
                <a:latin typeface="微软雅黑" panose="020B0503020204020204" pitchFamily="34" charset="-122"/>
                <a:ea typeface="微软雅黑" panose="020B0503020204020204" pitchFamily="34" charset="-122"/>
              </a:rPr>
              <a:t>、设备的年运转费用和维修方式、维修费用；</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3</a:t>
            </a:r>
            <a:r>
              <a:rPr lang="zh-CN" altLang="en-US" dirty="0">
                <a:solidFill>
                  <a:schemeClr val="bg1"/>
                </a:solidFill>
                <a:latin typeface="微软雅黑" panose="020B0503020204020204" pitchFamily="34" charset="-122"/>
                <a:ea typeface="微软雅黑" panose="020B0503020204020204" pitchFamily="34" charset="-122"/>
              </a:rPr>
              <a:t>、保险费，包括购买设备的运输保险费，设备在使用过程中的各种财产保险费。</a:t>
            </a:r>
            <a:endParaRPr lang="en-US" altLang="zh-CN"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037529033"/>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10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0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10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0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0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1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7.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1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1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2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2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4.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3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3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4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4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4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4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4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4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9.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8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8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8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8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9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9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8.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99.xml><?xml version="1.0" encoding="utf-8"?>
<p:tagLst xmlns:a="http://schemas.openxmlformats.org/drawingml/2006/main" xmlns:r="http://schemas.openxmlformats.org/officeDocument/2006/relationships" xmlns:p="http://schemas.openxmlformats.org/presentationml/2006/main">
  <p:tag name="RAINPROBLEM" val="ProblemBody"/>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697</TotalTime>
  <Words>1610</Words>
  <Application>Microsoft Office PowerPoint</Application>
  <PresentationFormat>全屏显示(16:9)</PresentationFormat>
  <Paragraphs>174</Paragraphs>
  <Slides>25</Slides>
  <Notes>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25</vt:i4>
      </vt:variant>
    </vt:vector>
  </HeadingPairs>
  <TitlesOfParts>
    <vt:vector size="35" baseType="lpstr">
      <vt:lpstr>楷体_GB2312</vt:lpstr>
      <vt:lpstr>微软雅黑</vt:lpstr>
      <vt:lpstr>微软雅黑</vt:lpstr>
      <vt:lpstr>Arial</vt:lpstr>
      <vt:lpstr>Calibri</vt:lpstr>
      <vt:lpstr>Cambria Math</vt:lpstr>
      <vt:lpstr>Times New Roman</vt:lpstr>
      <vt:lpstr>Wingdings</vt:lpstr>
      <vt:lpstr>Office 主题​​</vt:lpstr>
      <vt:lpstr>Microsoft 公式 3.0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【例】年金法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Windows 用户</cp:lastModifiedBy>
  <cp:revision>293</cp:revision>
  <dcterms:created xsi:type="dcterms:W3CDTF">2019-06-19T02:08:00Z</dcterms:created>
  <dcterms:modified xsi:type="dcterms:W3CDTF">2023-04-12T04:48:40Z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